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64" r:id="rId5"/>
    <p:sldId id="259" r:id="rId6"/>
    <p:sldId id="260" r:id="rId7"/>
    <p:sldId id="263" r:id="rId8"/>
    <p:sldId id="261" r:id="rId9"/>
    <p:sldId id="26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26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C553E2-5AB7-27BB-4DBF-92E3A6785E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D3789BC-EF9D-C79A-D076-B3754E1CFC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CBE973-97A2-2049-5F9B-511711E01B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C15CB-11AC-4E37-BA24-23C623F1D7BB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D761A7-94D1-FAFF-2D9B-A70B014EC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F088A5-0C88-12C2-6110-2B26D4E048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0C6A9-0823-4137-BD94-AC7BFD534F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575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7D1A96-5E91-045C-313D-A8137DA66A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FE65D3-9FA5-DA37-14B1-38E494B881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21E723-5813-D7E1-870E-7367074AAA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C15CB-11AC-4E37-BA24-23C623F1D7BB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42798A-C1F1-9F64-F024-E0C057F65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F6B565-4989-87E6-B0C2-30175B0ABC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0C6A9-0823-4137-BD94-AC7BFD534F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104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85249BA-16C3-1469-3F7E-8568484C048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F0961E-0945-B31A-D468-4ED212A83E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36FC8D-34F5-2FF5-DC44-E8EC46CC08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C15CB-11AC-4E37-BA24-23C623F1D7BB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7C16C5-4AC7-9E7F-D8A7-B0DC1726BA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64647C-6AF0-71EF-78CD-60A6CA2223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0C6A9-0823-4137-BD94-AC7BFD534F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930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945F00-C2B2-8BCB-75BF-E481CD05C0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8DA001-2FD0-AD7E-D64D-79A5CA607D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1CDF46-C07B-5CE1-98D4-9AFCCDF601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C15CB-11AC-4E37-BA24-23C623F1D7BB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6E3D74-9B53-E0F3-1D3A-7738E53E7F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D636E5-D77D-7836-788A-B604F28877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0C6A9-0823-4137-BD94-AC7BFD534F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517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42DBF0-55DD-7E67-64A8-3951A1EE56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B98057-5C0C-94D1-F80F-EA12B3F563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D4CD07-3778-03A0-086D-C5C9A3EE9F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C15CB-11AC-4E37-BA24-23C623F1D7BB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D121D9-6AF7-4ACE-B924-53F97F7809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A99E8A-0E94-5BEF-AF94-4A1960D05E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0C6A9-0823-4137-BD94-AC7BFD534F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327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A2A9E-4668-5DE2-E827-A6F1167DA2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058399-C3D3-64E3-E2C6-D1A61536BA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CF2664-6726-DD66-59AD-2F4361FDE3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DB71EE-B576-74DD-8AB3-20E886BFC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C15CB-11AC-4E37-BA24-23C623F1D7BB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1A4312-B5B3-3B1A-120D-EC333BC1F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E29430-A8A8-B70A-441C-075D5D2DCA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0C6A9-0823-4137-BD94-AC7BFD534F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46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BF5FAA-CB0D-0D87-05C4-101DF9176F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B55502-AE1C-6B53-346A-54854CBB33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EA05C3-2A09-967A-3A07-1876E6E646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57A7165-16BA-918D-4D5E-1A7E24C624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725F2DB-F6CB-093F-EB53-C1FFDE058A8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E54D7EE-D144-192C-BC57-020E85F7AF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C15CB-11AC-4E37-BA24-23C623F1D7BB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CFD1041-BF3E-2BD4-01CB-897D88743E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A3FE00D-C033-8CD3-5E35-E7F8714F8B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0C6A9-0823-4137-BD94-AC7BFD534F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696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1D1345-2D4B-7D74-6EF5-3AB12A687F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A91A73F-3F52-46BB-F03C-0FFB76EF64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C15CB-11AC-4E37-BA24-23C623F1D7BB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1BC0CB-2BD9-167A-84B6-C81D6EA103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0F6624-F7C0-D747-974B-5552AF7EFB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0C6A9-0823-4137-BD94-AC7BFD534F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855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3B4D923-4FFE-64D1-489D-9B9635D04F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C15CB-11AC-4E37-BA24-23C623F1D7BB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DD7DC48-B866-98D9-39CC-21FC60F5C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285F45-9889-0F1B-C0E2-0C7DD72411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0C6A9-0823-4137-BD94-AC7BFD534F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218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EA545B-7443-2634-B149-05B7231C5C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01F6B2-F99D-FDAA-E607-8EF000F1A5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F90AA0-B4D0-DFBF-B911-28771E8A3F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C5D2B2-4CA9-6922-9099-846909C175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C15CB-11AC-4E37-BA24-23C623F1D7BB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4EFC7D-190B-B660-F96E-4C2C54CF9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27DCC5-F701-76F3-E36A-B4059F9260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0C6A9-0823-4137-BD94-AC7BFD534F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717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8004FC-882E-B9EF-0EC2-28D9C5E52A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FEB9FBA-5C56-3844-4C25-C4FF896EE18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A4F7459-AB91-1A6D-AAED-AE05EC2344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73196B-9E09-006F-BAA5-62C889EC64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C15CB-11AC-4E37-BA24-23C623F1D7BB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96633D-833D-E824-4139-79E23EC683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CD6117-E08F-AB71-1C99-0CCA5157C8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0C6A9-0823-4137-BD94-AC7BFD534F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508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94000"/>
                <a:satMod val="80000"/>
                <a:lumMod val="106000"/>
              </a:schemeClr>
            </a:gs>
            <a:gs pos="100000">
              <a:schemeClr val="bg1">
                <a:shade val="80000"/>
              </a:schemeClr>
            </a:gs>
          </a:gsLst>
          <a:path path="circle">
            <a:fillToRect l="43000" r="43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AFE5ADB-8A99-D667-477D-AAFDFB056B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CFCAD0-4A70-776C-BF55-CAE3037BCA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7E57AD-25C6-3FBB-9276-B5D817ADD2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0C15CB-11AC-4E37-BA24-23C623F1D7BB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4FAD1F-451F-EF5C-C8EC-14874B81F0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B5A122-7869-4ED8-F4A3-5A4569F2EA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E0C6A9-0823-4137-BD94-AC7BFD534F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992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vlegislature.gov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!!BGRectangle">
            <a:extLst>
              <a:ext uri="{FF2B5EF4-FFF2-40B4-BE49-F238E27FC236}">
                <a16:creationId xmlns:a16="http://schemas.microsoft.com/office/drawing/2014/main" id="{F1611BA9-268A-49A6-84F8-FC91536686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1">
            <a:extLst>
              <a:ext uri="{FF2B5EF4-FFF2-40B4-BE49-F238E27FC236}">
                <a16:creationId xmlns:a16="http://schemas.microsoft.com/office/drawing/2014/main" id="{E20EB187-900F-4AF5-813B-101456D9FD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icture containing sky, outdoor, building, dome&#10;&#10;Description automatically generated">
            <a:extLst>
              <a:ext uri="{FF2B5EF4-FFF2-40B4-BE49-F238E27FC236}">
                <a16:creationId xmlns:a16="http://schemas.microsoft.com/office/drawing/2014/main" id="{7ECF7781-F01F-0201-3580-20B98FB018A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821" b="15179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1E2B57B-4A6C-272D-46F5-13CC504369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87349" y="1200152"/>
            <a:ext cx="6897171" cy="4457696"/>
          </a:xfrm>
        </p:spPr>
        <p:txBody>
          <a:bodyPr anchor="ctr">
            <a:normAutofit/>
          </a:bodyPr>
          <a:lstStyle/>
          <a:p>
            <a:pPr algn="l"/>
            <a:r>
              <a:rPr lang="en-US" sz="7400" dirty="0">
                <a:solidFill>
                  <a:srgbClr val="FFFFFF"/>
                </a:solidFill>
                <a:latin typeface="Century" panose="02040604050505020304" pitchFamily="18" charset="0"/>
              </a:rPr>
              <a:t>2023 Regular </a:t>
            </a:r>
            <a:r>
              <a:rPr lang="en-US" sz="7400">
                <a:solidFill>
                  <a:srgbClr val="FFFFFF"/>
                </a:solidFill>
                <a:latin typeface="Century" panose="02040604050505020304" pitchFamily="18" charset="0"/>
              </a:rPr>
              <a:t>Legislative Session -  </a:t>
            </a:r>
            <a:r>
              <a:rPr lang="en-US" sz="7400" dirty="0">
                <a:solidFill>
                  <a:srgbClr val="FFFFFF"/>
                </a:solidFill>
                <a:latin typeface="Century" panose="02040604050505020304" pitchFamily="18" charset="0"/>
              </a:rPr>
              <a:t>Energy Recap</a:t>
            </a:r>
            <a:r>
              <a:rPr lang="en-US" sz="7400" dirty="0">
                <a:solidFill>
                  <a:srgbClr val="FFFFFF"/>
                </a:solidFill>
              </a:rPr>
              <a:t>	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9D7243-D051-A220-AB5F-30DD737126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9963" y="1200152"/>
            <a:ext cx="2816535" cy="4457696"/>
          </a:xfrm>
        </p:spPr>
        <p:txBody>
          <a:bodyPr anchor="ctr">
            <a:normAutofit/>
          </a:bodyPr>
          <a:lstStyle/>
          <a:p>
            <a:pPr algn="r"/>
            <a:r>
              <a:rPr lang="en-US" sz="2800" dirty="0">
                <a:solidFill>
                  <a:srgbClr val="FFFFFF"/>
                </a:solidFill>
                <a:latin typeface="Century" panose="02040604050505020304" pitchFamily="18" charset="0"/>
              </a:rPr>
              <a:t>Graham Platz</a:t>
            </a:r>
          </a:p>
          <a:p>
            <a:pPr algn="r"/>
            <a:r>
              <a:rPr lang="en-US" sz="2000" dirty="0">
                <a:solidFill>
                  <a:srgbClr val="FFFFFF"/>
                </a:solidFill>
                <a:latin typeface="Century" panose="02040604050505020304" pitchFamily="18" charset="0"/>
              </a:rPr>
              <a:t>West Virginia Department of Commerce,  Deputy General Counsel</a:t>
            </a:r>
          </a:p>
        </p:txBody>
      </p:sp>
      <p:sp>
        <p:nvSpPr>
          <p:cNvPr id="14" name="!!Line">
            <a:extLst>
              <a:ext uri="{FF2B5EF4-FFF2-40B4-BE49-F238E27FC236}">
                <a16:creationId xmlns:a16="http://schemas.microsoft.com/office/drawing/2014/main" id="{1825D5AF-D278-4D9A-A4F5-A1A1D35076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59936" y="2286000"/>
            <a:ext cx="27432" cy="2286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2788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3" name="Rectangle 32">
            <a:extLst>
              <a:ext uri="{FF2B5EF4-FFF2-40B4-BE49-F238E27FC236}">
                <a16:creationId xmlns:a16="http://schemas.microsoft.com/office/drawing/2014/main" id="{C7FA33FF-088D-4F16-95A2-2C64D353DE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A376EFB1-01CF-419F-ABF1-2AF02BBFC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709160" cy="6858000"/>
          </a:xfrm>
          <a:prstGeom prst="rect">
            <a:avLst/>
          </a:prstGeom>
          <a:solidFill>
            <a:schemeClr val="tx1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0" name="Freeform: Shape 36">
            <a:extLst>
              <a:ext uri="{FF2B5EF4-FFF2-40B4-BE49-F238E27FC236}">
                <a16:creationId xmlns:a16="http://schemas.microsoft.com/office/drawing/2014/main" id="{FF9DEA15-78BD-4750-AA18-B9F28A6D5A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284331" cy="6858000"/>
          </a:xfrm>
          <a:custGeom>
            <a:avLst/>
            <a:gdLst>
              <a:gd name="connsiteX0" fmla="*/ 0 w 4319042"/>
              <a:gd name="connsiteY0" fmla="*/ 0 h 6858000"/>
              <a:gd name="connsiteX1" fmla="*/ 1142888 w 4319042"/>
              <a:gd name="connsiteY1" fmla="*/ 0 h 6858000"/>
              <a:gd name="connsiteX2" fmla="*/ 4319042 w 4319042"/>
              <a:gd name="connsiteY2" fmla="*/ 6858000 h 6858000"/>
              <a:gd name="connsiteX3" fmla="*/ 0 w 431904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19042" h="6858000">
                <a:moveTo>
                  <a:pt x="0" y="0"/>
                </a:moveTo>
                <a:lnTo>
                  <a:pt x="1142888" y="0"/>
                </a:lnTo>
                <a:lnTo>
                  <a:pt x="431904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55AD667-483A-B72B-5E17-35BD0EA197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640080"/>
            <a:ext cx="3282696" cy="5257800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bg1"/>
                </a:solidFill>
                <a:latin typeface="Century" panose="02040604050505020304" pitchFamily="18" charset="0"/>
              </a:rPr>
              <a:t>Completed Legislation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AF3138-87B5-81ED-805C-D2863A4347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58384" y="640081"/>
            <a:ext cx="6024654" cy="5257800"/>
          </a:xfrm>
        </p:spPr>
        <p:txBody>
          <a:bodyPr anchor="ctr">
            <a:normAutofit/>
          </a:bodyPr>
          <a:lstStyle/>
          <a:p>
            <a:r>
              <a:rPr lang="en-US" sz="2400" dirty="0">
                <a:latin typeface="Century" panose="02040604050505020304" pitchFamily="18" charset="0"/>
              </a:rPr>
              <a:t>Summary of completed legislation related to the Public Energy Authority</a:t>
            </a:r>
          </a:p>
          <a:p>
            <a:r>
              <a:rPr lang="en-US" sz="2400" dirty="0">
                <a:latin typeface="Century" panose="02040604050505020304" pitchFamily="18" charset="0"/>
              </a:rPr>
              <a:t>6 bills</a:t>
            </a:r>
          </a:p>
          <a:p>
            <a:pPr lvl="2"/>
            <a:r>
              <a:rPr lang="en-US" sz="2400" dirty="0">
                <a:latin typeface="Century" panose="02040604050505020304" pitchFamily="18" charset="0"/>
              </a:rPr>
              <a:t>Senate – 3</a:t>
            </a:r>
          </a:p>
          <a:p>
            <a:pPr lvl="2"/>
            <a:r>
              <a:rPr lang="en-US" sz="2400" dirty="0">
                <a:latin typeface="Century" panose="02040604050505020304" pitchFamily="18" charset="0"/>
              </a:rPr>
              <a:t>House – 3 </a:t>
            </a:r>
          </a:p>
          <a:p>
            <a:r>
              <a:rPr lang="en-US" sz="2400" dirty="0">
                <a:latin typeface="Century" panose="02040604050505020304" pitchFamily="18" charset="0"/>
              </a:rPr>
              <a:t>Additional information available on Legislature’s Website</a:t>
            </a:r>
          </a:p>
          <a:p>
            <a:pPr lvl="1"/>
            <a:r>
              <a:rPr lang="en-US" dirty="0">
                <a:latin typeface="Century" panose="02040604050505020304" pitchFamily="18" charset="0"/>
                <a:hlinkClick r:id="rId2"/>
              </a:rPr>
              <a:t>https://www.wvlegislature.gov/</a:t>
            </a:r>
            <a:endParaRPr lang="en-US" dirty="0">
              <a:latin typeface="Century" panose="02040604050505020304" pitchFamily="18" charset="0"/>
            </a:endParaRPr>
          </a:p>
          <a:p>
            <a:endParaRPr lang="en-US" sz="2400" dirty="0">
              <a:latin typeface="Century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43706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4316E3-5555-FFB2-D6EB-64387993F6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1099" y="1396289"/>
            <a:ext cx="4906281" cy="1325563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sz="3400" kern="1200" dirty="0">
                <a:solidFill>
                  <a:schemeClr val="tx1"/>
                </a:solidFill>
                <a:latin typeface="Century" panose="02040604050505020304" pitchFamily="18" charset="0"/>
              </a:rPr>
              <a:t>HB 2814 – To create a hydrogen power task force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27B1B5D-0139-B87C-7BEA-E94CC119D3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05543" y="2871982"/>
            <a:ext cx="5006336" cy="318168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1800" dirty="0">
                <a:latin typeface="Century" panose="02040604050505020304" pitchFamily="18" charset="0"/>
              </a:rPr>
              <a:t>Operate to take advantage of IIJA and IRA tax incentives related to energy</a:t>
            </a:r>
          </a:p>
          <a:p>
            <a:r>
              <a:rPr lang="en-US" sz="1800" dirty="0">
                <a:latin typeface="Century" panose="02040604050505020304" pitchFamily="18" charset="0"/>
              </a:rPr>
              <a:t>Study how State can improve its regulatory framework</a:t>
            </a:r>
          </a:p>
          <a:p>
            <a:r>
              <a:rPr lang="en-US" sz="1800" dirty="0">
                <a:latin typeface="Century" panose="02040604050505020304" pitchFamily="18" charset="0"/>
              </a:rPr>
              <a:t>Work to develop a workforce compatible with industry jobs</a:t>
            </a: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4F74D28C-3268-4E35-8EE1-D92CB4A85A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19218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58D44E42-C462-4105-BC86-FE75B4E3C4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67846" y="0"/>
            <a:ext cx="6024154" cy="6858000"/>
          </a:xfrm>
          <a:custGeom>
            <a:avLst/>
            <a:gdLst>
              <a:gd name="connsiteX0" fmla="*/ 70374 w 6024154"/>
              <a:gd name="connsiteY0" fmla="*/ 0 h 6858000"/>
              <a:gd name="connsiteX1" fmla="*/ 6024154 w 6024154"/>
              <a:gd name="connsiteY1" fmla="*/ 0 h 6858000"/>
              <a:gd name="connsiteX2" fmla="*/ 6024154 w 6024154"/>
              <a:gd name="connsiteY2" fmla="*/ 6858000 h 6858000"/>
              <a:gd name="connsiteX3" fmla="*/ 3587167 w 6024154"/>
              <a:gd name="connsiteY3" fmla="*/ 6858000 h 6858000"/>
              <a:gd name="connsiteX4" fmla="*/ 3474220 w 6024154"/>
              <a:gd name="connsiteY4" fmla="*/ 6800152 h 6858000"/>
              <a:gd name="connsiteX5" fmla="*/ 0 w 6024154"/>
              <a:gd name="connsiteY5" fmla="*/ 962844 h 6858000"/>
              <a:gd name="connsiteX6" fmla="*/ 34274 w 6024154"/>
              <a:gd name="connsiteY6" fmla="*/ 28409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70374" y="0"/>
                </a:moveTo>
                <a:lnTo>
                  <a:pt x="6024154" y="0"/>
                </a:lnTo>
                <a:lnTo>
                  <a:pt x="6024154" y="6858000"/>
                </a:lnTo>
                <a:lnTo>
                  <a:pt x="3587167" y="6858000"/>
                </a:lnTo>
                <a:lnTo>
                  <a:pt x="3474220" y="6800152"/>
                </a:lnTo>
                <a:cubicBezTo>
                  <a:pt x="1404818" y="5675986"/>
                  <a:pt x="0" y="3483472"/>
                  <a:pt x="0" y="962844"/>
                </a:cubicBezTo>
                <a:cubicBezTo>
                  <a:pt x="0" y="733696"/>
                  <a:pt x="11610" y="507260"/>
                  <a:pt x="34274" y="284091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1" name="Content Placeholder 10" descr="Text&#10;&#10;Description automatically generated">
            <a:extLst>
              <a:ext uri="{FF2B5EF4-FFF2-40B4-BE49-F238E27FC236}">
                <a16:creationId xmlns:a16="http://schemas.microsoft.com/office/drawing/2014/main" id="{E9F5CF10-AE98-ABF6-307D-EE32FD0465AD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0617" y="286808"/>
            <a:ext cx="3625990" cy="4818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33105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A7DEF4-8496-FB11-C591-52DFC168B7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1044" y="1191016"/>
            <a:ext cx="4906281" cy="1325563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2800" kern="1200">
                <a:solidFill>
                  <a:schemeClr val="tx1"/>
                </a:solidFill>
                <a:latin typeface="Century" panose="02040604050505020304" pitchFamily="18" charset="0"/>
              </a:rPr>
              <a:t>HB 3308 – Authorizing PSC to consider and issue financing orders to certain utilities to permit the recovery of certain costs through securitization via consumer rate relief bonds</a:t>
            </a:r>
            <a:endParaRPr lang="en-US" sz="2800" kern="1200" dirty="0">
              <a:solidFill>
                <a:schemeClr val="tx1"/>
              </a:solidFill>
              <a:latin typeface="Century" panose="02040604050505020304" pitchFamily="18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1728E1-A91F-9CBE-DBED-54E8704854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01044" y="3514558"/>
            <a:ext cx="5006336" cy="3181684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sz="1800">
                <a:latin typeface="Century" panose="02040604050505020304" pitchFamily="18" charset="0"/>
              </a:rPr>
              <a:t>Expansion of alternative financing methods</a:t>
            </a:r>
          </a:p>
          <a:p>
            <a:r>
              <a:rPr lang="en-US" sz="1800">
                <a:latin typeface="Century" panose="02040604050505020304" pitchFamily="18" charset="0"/>
              </a:rPr>
              <a:t>PSC must approve of any public electric utility requirement</a:t>
            </a:r>
          </a:p>
          <a:p>
            <a:r>
              <a:rPr lang="en-US" sz="1800">
                <a:latin typeface="Century" panose="02040604050505020304" pitchFamily="18" charset="0"/>
              </a:rPr>
              <a:t>Eligible costs: environmental control costs, expanded net energy costs, storm recovery costs, undepreciated generation plan balances </a:t>
            </a:r>
          </a:p>
          <a:p>
            <a:r>
              <a:rPr lang="en-US" sz="1800">
                <a:latin typeface="Century" panose="02040604050505020304" pitchFamily="18" charset="0"/>
              </a:rPr>
              <a:t>Utility customers cannot bypass the consumer rate relief charges authorized by the PSC</a:t>
            </a:r>
            <a:endParaRPr lang="en-US" sz="1800" dirty="0">
              <a:latin typeface="Century" panose="02040604050505020304" pitchFamily="18" charset="0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4F74D28C-3268-4E35-8EE1-D92CB4A85A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19218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58D44E42-C462-4105-BC86-FE75B4E3C4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67846" y="0"/>
            <a:ext cx="6024154" cy="6858000"/>
          </a:xfrm>
          <a:custGeom>
            <a:avLst/>
            <a:gdLst>
              <a:gd name="connsiteX0" fmla="*/ 70374 w 6024154"/>
              <a:gd name="connsiteY0" fmla="*/ 0 h 6858000"/>
              <a:gd name="connsiteX1" fmla="*/ 6024154 w 6024154"/>
              <a:gd name="connsiteY1" fmla="*/ 0 h 6858000"/>
              <a:gd name="connsiteX2" fmla="*/ 6024154 w 6024154"/>
              <a:gd name="connsiteY2" fmla="*/ 6858000 h 6858000"/>
              <a:gd name="connsiteX3" fmla="*/ 3587167 w 6024154"/>
              <a:gd name="connsiteY3" fmla="*/ 6858000 h 6858000"/>
              <a:gd name="connsiteX4" fmla="*/ 3474220 w 6024154"/>
              <a:gd name="connsiteY4" fmla="*/ 6800152 h 6858000"/>
              <a:gd name="connsiteX5" fmla="*/ 0 w 6024154"/>
              <a:gd name="connsiteY5" fmla="*/ 962844 h 6858000"/>
              <a:gd name="connsiteX6" fmla="*/ 34274 w 6024154"/>
              <a:gd name="connsiteY6" fmla="*/ 28409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70374" y="0"/>
                </a:moveTo>
                <a:lnTo>
                  <a:pt x="6024154" y="0"/>
                </a:lnTo>
                <a:lnTo>
                  <a:pt x="6024154" y="6858000"/>
                </a:lnTo>
                <a:lnTo>
                  <a:pt x="3587167" y="6858000"/>
                </a:lnTo>
                <a:lnTo>
                  <a:pt x="3474220" y="6800152"/>
                </a:lnTo>
                <a:cubicBezTo>
                  <a:pt x="1404818" y="5675986"/>
                  <a:pt x="0" y="3483472"/>
                  <a:pt x="0" y="962844"/>
                </a:cubicBezTo>
                <a:cubicBezTo>
                  <a:pt x="0" y="733696"/>
                  <a:pt x="11610" y="507260"/>
                  <a:pt x="34274" y="284091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Content Placeholder 5" descr="Text&#10;&#10;Description automatically generated with low confidence">
            <a:extLst>
              <a:ext uri="{FF2B5EF4-FFF2-40B4-BE49-F238E27FC236}">
                <a16:creationId xmlns:a16="http://schemas.microsoft.com/office/drawing/2014/main" id="{1750906B-C0D7-CA33-8CBE-E4D9AA222048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4827" y="286808"/>
            <a:ext cx="3517571" cy="4818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50829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E37A64-E261-F79F-FD5B-111195E94D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1099" y="1396289"/>
            <a:ext cx="4906281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800" kern="1200" dirty="0">
                <a:solidFill>
                  <a:schemeClr val="tx1"/>
                </a:solidFill>
                <a:latin typeface="Century" panose="02040604050505020304" pitchFamily="18" charset="0"/>
              </a:rPr>
              <a:t>HB 3482 – To create the Coal Fired Grid Stabilization Act of 2023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09D6C8-B448-3417-D8A6-02CC3E29D0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05543" y="2871982"/>
            <a:ext cx="5006336" cy="318168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1800" dirty="0">
                <a:latin typeface="Century" panose="02040604050505020304" pitchFamily="18" charset="0"/>
              </a:rPr>
              <a:t>Coal has and will continue to be crucial to WV’s electric generation</a:t>
            </a:r>
          </a:p>
          <a:p>
            <a:r>
              <a:rPr lang="en-US" sz="1800" dirty="0">
                <a:latin typeface="Century" panose="02040604050505020304" pitchFamily="18" charset="0"/>
              </a:rPr>
              <a:t>The act supports regulatory review and continued investment in the industry</a:t>
            </a:r>
          </a:p>
          <a:p>
            <a:r>
              <a:rPr lang="en-US" sz="1800" dirty="0">
                <a:latin typeface="Century" panose="02040604050505020304" pitchFamily="18" charset="0"/>
              </a:rPr>
              <a:t>Sec. of Econ. Dev. authorized to designate sites for coal-fired generation by evaluating  economic, environmental, and geographic viability </a:t>
            </a:r>
          </a:p>
          <a:p>
            <a:r>
              <a:rPr lang="en-US" sz="1800" dirty="0">
                <a:latin typeface="Century" panose="02040604050505020304" pitchFamily="18" charset="0"/>
              </a:rPr>
              <a:t>Implementation of new and green technologies/fuel sources</a:t>
            </a:r>
          </a:p>
          <a:p>
            <a:pPr marL="0"/>
            <a:endParaRPr lang="en-US" sz="1800" dirty="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4F74D28C-3268-4E35-8EE1-D92CB4A85A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19218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58D44E42-C462-4105-BC86-FE75B4E3C4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67846" y="0"/>
            <a:ext cx="6024154" cy="6858000"/>
          </a:xfrm>
          <a:custGeom>
            <a:avLst/>
            <a:gdLst>
              <a:gd name="connsiteX0" fmla="*/ 70374 w 6024154"/>
              <a:gd name="connsiteY0" fmla="*/ 0 h 6858000"/>
              <a:gd name="connsiteX1" fmla="*/ 6024154 w 6024154"/>
              <a:gd name="connsiteY1" fmla="*/ 0 h 6858000"/>
              <a:gd name="connsiteX2" fmla="*/ 6024154 w 6024154"/>
              <a:gd name="connsiteY2" fmla="*/ 6858000 h 6858000"/>
              <a:gd name="connsiteX3" fmla="*/ 3587167 w 6024154"/>
              <a:gd name="connsiteY3" fmla="*/ 6858000 h 6858000"/>
              <a:gd name="connsiteX4" fmla="*/ 3474220 w 6024154"/>
              <a:gd name="connsiteY4" fmla="*/ 6800152 h 6858000"/>
              <a:gd name="connsiteX5" fmla="*/ 0 w 6024154"/>
              <a:gd name="connsiteY5" fmla="*/ 962844 h 6858000"/>
              <a:gd name="connsiteX6" fmla="*/ 34274 w 6024154"/>
              <a:gd name="connsiteY6" fmla="*/ 28409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70374" y="0"/>
                </a:moveTo>
                <a:lnTo>
                  <a:pt x="6024154" y="0"/>
                </a:lnTo>
                <a:lnTo>
                  <a:pt x="6024154" y="6858000"/>
                </a:lnTo>
                <a:lnTo>
                  <a:pt x="3587167" y="6858000"/>
                </a:lnTo>
                <a:lnTo>
                  <a:pt x="3474220" y="6800152"/>
                </a:lnTo>
                <a:cubicBezTo>
                  <a:pt x="1404818" y="5675986"/>
                  <a:pt x="0" y="3483472"/>
                  <a:pt x="0" y="962844"/>
                </a:cubicBezTo>
                <a:cubicBezTo>
                  <a:pt x="0" y="733696"/>
                  <a:pt x="11610" y="507260"/>
                  <a:pt x="34274" y="284091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Content Placeholder 5" descr="Text">
            <a:extLst>
              <a:ext uri="{FF2B5EF4-FFF2-40B4-BE49-F238E27FC236}">
                <a16:creationId xmlns:a16="http://schemas.microsoft.com/office/drawing/2014/main" id="{6BBACB52-BCB1-D28C-E91A-57A6D456B63A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292" y="286808"/>
            <a:ext cx="3794641" cy="4818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059268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17B935-0D9A-B0CA-FE50-6DE29F766E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1099" y="1396289"/>
            <a:ext cx="4906281" cy="1325563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sz="3400" kern="1200" dirty="0">
                <a:solidFill>
                  <a:schemeClr val="tx1"/>
                </a:solidFill>
                <a:latin typeface="Century" panose="02040604050505020304" pitchFamily="18" charset="0"/>
              </a:rPr>
              <a:t>SB 188 – Grid Stabilization and Security Act of 2023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1335B9-BCCE-71E5-911F-46045F4000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05543" y="2871982"/>
            <a:ext cx="5006336" cy="3181684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sz="1800" dirty="0">
                <a:latin typeface="Century" panose="02040604050505020304" pitchFamily="18" charset="0"/>
              </a:rPr>
              <a:t>Electric generation from natural gas is underdeveloped in WV.</a:t>
            </a:r>
          </a:p>
          <a:p>
            <a:r>
              <a:rPr lang="en-US" sz="1800" dirty="0">
                <a:latin typeface="Century" panose="02040604050505020304" pitchFamily="18" charset="0"/>
              </a:rPr>
              <a:t>Encourages regulatory review and tasks Dept. of Economic Development with supporting this industry.</a:t>
            </a:r>
          </a:p>
          <a:p>
            <a:r>
              <a:rPr lang="en-US" sz="1800" dirty="0">
                <a:latin typeface="Century" panose="02040604050505020304" pitchFamily="18" charset="0"/>
              </a:rPr>
              <a:t>Sec. of Econ. Dev. authorized to designate sites for natural gas generation by evaluating  economic, environmental, and geographic viability. </a:t>
            </a:r>
          </a:p>
          <a:p>
            <a:r>
              <a:rPr lang="en-US" sz="1800" dirty="0">
                <a:latin typeface="Century" panose="02040604050505020304" pitchFamily="18" charset="0"/>
              </a:rPr>
              <a:t>Does not authorize sale of end-use electricity.</a:t>
            </a:r>
          </a:p>
        </p:txBody>
      </p:sp>
      <p:sp>
        <p:nvSpPr>
          <p:cNvPr id="15" name="Freeform: Shape 10">
            <a:extLst>
              <a:ext uri="{FF2B5EF4-FFF2-40B4-BE49-F238E27FC236}">
                <a16:creationId xmlns:a16="http://schemas.microsoft.com/office/drawing/2014/main" id="{4F74D28C-3268-4E35-8EE1-D92CB4A85A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19218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eform: Shape 12">
            <a:extLst>
              <a:ext uri="{FF2B5EF4-FFF2-40B4-BE49-F238E27FC236}">
                <a16:creationId xmlns:a16="http://schemas.microsoft.com/office/drawing/2014/main" id="{58D44E42-C462-4105-BC86-FE75B4E3C4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67846" y="0"/>
            <a:ext cx="6024154" cy="6858000"/>
          </a:xfrm>
          <a:custGeom>
            <a:avLst/>
            <a:gdLst>
              <a:gd name="connsiteX0" fmla="*/ 70374 w 6024154"/>
              <a:gd name="connsiteY0" fmla="*/ 0 h 6858000"/>
              <a:gd name="connsiteX1" fmla="*/ 6024154 w 6024154"/>
              <a:gd name="connsiteY1" fmla="*/ 0 h 6858000"/>
              <a:gd name="connsiteX2" fmla="*/ 6024154 w 6024154"/>
              <a:gd name="connsiteY2" fmla="*/ 6858000 h 6858000"/>
              <a:gd name="connsiteX3" fmla="*/ 3587167 w 6024154"/>
              <a:gd name="connsiteY3" fmla="*/ 6858000 h 6858000"/>
              <a:gd name="connsiteX4" fmla="*/ 3474220 w 6024154"/>
              <a:gd name="connsiteY4" fmla="*/ 6800152 h 6858000"/>
              <a:gd name="connsiteX5" fmla="*/ 0 w 6024154"/>
              <a:gd name="connsiteY5" fmla="*/ 962844 h 6858000"/>
              <a:gd name="connsiteX6" fmla="*/ 34274 w 6024154"/>
              <a:gd name="connsiteY6" fmla="*/ 28409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70374" y="0"/>
                </a:moveTo>
                <a:lnTo>
                  <a:pt x="6024154" y="0"/>
                </a:lnTo>
                <a:lnTo>
                  <a:pt x="6024154" y="6858000"/>
                </a:lnTo>
                <a:lnTo>
                  <a:pt x="3587167" y="6858000"/>
                </a:lnTo>
                <a:lnTo>
                  <a:pt x="3474220" y="6800152"/>
                </a:lnTo>
                <a:cubicBezTo>
                  <a:pt x="1404818" y="5675986"/>
                  <a:pt x="0" y="3483472"/>
                  <a:pt x="0" y="962844"/>
                </a:cubicBezTo>
                <a:cubicBezTo>
                  <a:pt x="0" y="733696"/>
                  <a:pt x="11610" y="507260"/>
                  <a:pt x="34274" y="284091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Content Placeholder 5" descr="Text&#10;&#10;Description automatically generated with low confidence">
            <a:extLst>
              <a:ext uri="{FF2B5EF4-FFF2-40B4-BE49-F238E27FC236}">
                <a16:creationId xmlns:a16="http://schemas.microsoft.com/office/drawing/2014/main" id="{C8E4C007-481A-E909-B4DC-4BDFB9908858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6408" y="286808"/>
            <a:ext cx="3734408" cy="4818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645862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68A4132F-DEC6-4332-A00C-A11AD4519B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Text, letter&#10;&#10;Description automatically generated">
            <a:extLst>
              <a:ext uri="{FF2B5EF4-FFF2-40B4-BE49-F238E27FC236}">
                <a16:creationId xmlns:a16="http://schemas.microsoft.com/office/drawing/2014/main" id="{29D6E17C-7B0A-1762-DCCA-82E81A4B6E5E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0796" y="715707"/>
            <a:ext cx="4378880" cy="3754889"/>
          </a:xfrm>
          <a:prstGeom prst="rect">
            <a:avLst/>
          </a:prstGeom>
        </p:spPr>
      </p:pic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9B38642C-62C4-4E31-A5D3-BB1DD8CA39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663583" cy="6858478"/>
          </a:xfrm>
          <a:custGeom>
            <a:avLst/>
            <a:gdLst>
              <a:gd name="connsiteX0" fmla="*/ 0 w 8663583"/>
              <a:gd name="connsiteY0" fmla="*/ 0 h 6858478"/>
              <a:gd name="connsiteX1" fmla="*/ 480486 w 8663583"/>
              <a:gd name="connsiteY1" fmla="*/ 0 h 6858478"/>
              <a:gd name="connsiteX2" fmla="*/ 4415403 w 8663583"/>
              <a:gd name="connsiteY2" fmla="*/ 0 h 6858478"/>
              <a:gd name="connsiteX3" fmla="*/ 5481631 w 8663583"/>
              <a:gd name="connsiteY3" fmla="*/ 0 h 6858478"/>
              <a:gd name="connsiteX4" fmla="*/ 5487208 w 8663583"/>
              <a:gd name="connsiteY4" fmla="*/ 0 h 6858478"/>
              <a:gd name="connsiteX5" fmla="*/ 8663583 w 8663583"/>
              <a:gd name="connsiteY5" fmla="*/ 6858478 h 6858478"/>
              <a:gd name="connsiteX6" fmla="*/ 1239028 w 8663583"/>
              <a:gd name="connsiteY6" fmla="*/ 6858478 h 6858478"/>
              <a:gd name="connsiteX7" fmla="*/ 1239288 w 8663583"/>
              <a:gd name="connsiteY7" fmla="*/ 6857916 h 6858478"/>
              <a:gd name="connsiteX8" fmla="*/ 480486 w 8663583"/>
              <a:gd name="connsiteY8" fmla="*/ 6857916 h 6858478"/>
              <a:gd name="connsiteX9" fmla="*/ 480486 w 8663583"/>
              <a:gd name="connsiteY9" fmla="*/ 6858000 h 6858478"/>
              <a:gd name="connsiteX10" fmla="*/ 0 w 8663583"/>
              <a:gd name="connsiteY10" fmla="*/ 6858000 h 6858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663583" h="6858478">
                <a:moveTo>
                  <a:pt x="0" y="0"/>
                </a:moveTo>
                <a:lnTo>
                  <a:pt x="480486" y="0"/>
                </a:lnTo>
                <a:lnTo>
                  <a:pt x="4415403" y="0"/>
                </a:lnTo>
                <a:lnTo>
                  <a:pt x="5481631" y="0"/>
                </a:lnTo>
                <a:lnTo>
                  <a:pt x="5487208" y="0"/>
                </a:lnTo>
                <a:lnTo>
                  <a:pt x="8663583" y="6858478"/>
                </a:lnTo>
                <a:lnTo>
                  <a:pt x="1239028" y="6858478"/>
                </a:lnTo>
                <a:lnTo>
                  <a:pt x="1239288" y="6857916"/>
                </a:lnTo>
                <a:lnTo>
                  <a:pt x="480486" y="6857916"/>
                </a:lnTo>
                <a:lnTo>
                  <a:pt x="480486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A9F66240-8C38-4069-A5C9-2D3FCD97ED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234957" cy="6858478"/>
          </a:xfrm>
          <a:custGeom>
            <a:avLst/>
            <a:gdLst>
              <a:gd name="connsiteX0" fmla="*/ 156905 w 8234957"/>
              <a:gd name="connsiteY0" fmla="*/ 0 h 6858478"/>
              <a:gd name="connsiteX1" fmla="*/ 3986777 w 8234957"/>
              <a:gd name="connsiteY1" fmla="*/ 0 h 6858478"/>
              <a:gd name="connsiteX2" fmla="*/ 5053005 w 8234957"/>
              <a:gd name="connsiteY2" fmla="*/ 0 h 6858478"/>
              <a:gd name="connsiteX3" fmla="*/ 5058582 w 8234957"/>
              <a:gd name="connsiteY3" fmla="*/ 0 h 6858478"/>
              <a:gd name="connsiteX4" fmla="*/ 8234957 w 8234957"/>
              <a:gd name="connsiteY4" fmla="*/ 6858478 h 6858478"/>
              <a:gd name="connsiteX5" fmla="*/ 810402 w 8234957"/>
              <a:gd name="connsiteY5" fmla="*/ 6858478 h 6858478"/>
              <a:gd name="connsiteX6" fmla="*/ 810662 w 8234957"/>
              <a:gd name="connsiteY6" fmla="*/ 6857916 h 6858478"/>
              <a:gd name="connsiteX7" fmla="*/ 156905 w 8234957"/>
              <a:gd name="connsiteY7" fmla="*/ 6857916 h 6858478"/>
              <a:gd name="connsiteX8" fmla="*/ 156905 w 8234957"/>
              <a:gd name="connsiteY8" fmla="*/ 6858478 h 6858478"/>
              <a:gd name="connsiteX9" fmla="*/ 0 w 8234957"/>
              <a:gd name="connsiteY9" fmla="*/ 6858478 h 6858478"/>
              <a:gd name="connsiteX10" fmla="*/ 0 w 8234957"/>
              <a:gd name="connsiteY10" fmla="*/ 479 h 6858478"/>
              <a:gd name="connsiteX11" fmla="*/ 156905 w 8234957"/>
              <a:gd name="connsiteY11" fmla="*/ 479 h 6858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234957" h="6858478">
                <a:moveTo>
                  <a:pt x="156905" y="0"/>
                </a:moveTo>
                <a:lnTo>
                  <a:pt x="3986777" y="0"/>
                </a:lnTo>
                <a:lnTo>
                  <a:pt x="5053005" y="0"/>
                </a:lnTo>
                <a:lnTo>
                  <a:pt x="5058582" y="0"/>
                </a:lnTo>
                <a:lnTo>
                  <a:pt x="8234957" y="6858478"/>
                </a:lnTo>
                <a:lnTo>
                  <a:pt x="810402" y="6858478"/>
                </a:lnTo>
                <a:lnTo>
                  <a:pt x="810662" y="6857916"/>
                </a:lnTo>
                <a:lnTo>
                  <a:pt x="156905" y="6857916"/>
                </a:lnTo>
                <a:lnTo>
                  <a:pt x="156905" y="6858478"/>
                </a:lnTo>
                <a:lnTo>
                  <a:pt x="0" y="6858478"/>
                </a:lnTo>
                <a:lnTo>
                  <a:pt x="0" y="479"/>
                </a:lnTo>
                <a:lnTo>
                  <a:pt x="156905" y="479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0BFAB0C-3052-AFDC-4A81-F29AA402FE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365125"/>
            <a:ext cx="4378881" cy="1325563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sz="3100" kern="1200" dirty="0">
                <a:solidFill>
                  <a:schemeClr val="tx1"/>
                </a:solidFill>
                <a:latin typeface="Century" panose="02040604050505020304" pitchFamily="18" charset="0"/>
              </a:rPr>
              <a:t>SB 544 – Increasing power purchase agreement cap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8A417D-D026-7CFD-80FF-F61AA149BA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04672" y="2020824"/>
            <a:ext cx="5076090" cy="4151376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000" dirty="0">
                <a:latin typeface="Century" panose="02040604050505020304" pitchFamily="18" charset="0"/>
              </a:rPr>
              <a:t>I</a:t>
            </a:r>
            <a:r>
              <a:rPr lang="en-US" sz="2000" dirty="0">
                <a:effectLst/>
                <a:latin typeface="Century" panose="02040604050505020304" pitchFamily="18" charset="0"/>
              </a:rPr>
              <a:t>ncreases the kilowatts allowed for customers who installed solar panels, subject to a power purchase agreement, and designed to service only that customer</a:t>
            </a:r>
          </a:p>
          <a:p>
            <a:pPr lvl="1"/>
            <a:r>
              <a:rPr lang="en-US" sz="2000" dirty="0">
                <a:effectLst/>
                <a:latin typeface="Century" panose="02040604050505020304" pitchFamily="18" charset="0"/>
              </a:rPr>
              <a:t>Residential: 25kW to 50kW </a:t>
            </a:r>
          </a:p>
          <a:p>
            <a:pPr lvl="1"/>
            <a:r>
              <a:rPr lang="en-US" sz="2000" dirty="0">
                <a:effectLst/>
                <a:latin typeface="Century" panose="02040604050505020304" pitchFamily="18" charset="0"/>
              </a:rPr>
              <a:t>Commercial: 500kW to 1000kW</a:t>
            </a:r>
          </a:p>
          <a:p>
            <a:r>
              <a:rPr lang="en-US" sz="2000" dirty="0">
                <a:latin typeface="Century" panose="02040604050505020304" pitchFamily="18" charset="0"/>
              </a:rPr>
              <a:t>If under limit,</a:t>
            </a:r>
            <a:r>
              <a:rPr lang="en-US" sz="2000" dirty="0">
                <a:effectLst/>
                <a:latin typeface="Century" panose="02040604050505020304" pitchFamily="18" charset="0"/>
              </a:rPr>
              <a:t> not a public service under the PSC’s jurisdiction</a:t>
            </a:r>
          </a:p>
          <a:p>
            <a:pPr marL="0"/>
            <a:endParaRPr lang="en-US" sz="2000" dirty="0">
              <a:effectLst/>
            </a:endParaRPr>
          </a:p>
          <a:p>
            <a:endParaRPr lang="en-US" sz="2000" dirty="0">
              <a:effectLst/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6564616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0">
            <a:extLst>
              <a:ext uri="{FF2B5EF4-FFF2-40B4-BE49-F238E27FC236}">
                <a16:creationId xmlns:a16="http://schemas.microsoft.com/office/drawing/2014/main" id="{68A4132F-DEC6-4332-A00C-A11AD4519B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Text">
            <a:extLst>
              <a:ext uri="{FF2B5EF4-FFF2-40B4-BE49-F238E27FC236}">
                <a16:creationId xmlns:a16="http://schemas.microsoft.com/office/drawing/2014/main" id="{0DDAC48C-0914-2DDA-FA2E-758DEE683BE6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9414" y="536298"/>
            <a:ext cx="4341644" cy="4113708"/>
          </a:xfrm>
          <a:prstGeom prst="rect">
            <a:avLst/>
          </a:prstGeom>
        </p:spPr>
      </p:pic>
      <p:sp>
        <p:nvSpPr>
          <p:cNvPr id="18" name="Freeform: Shape 12">
            <a:extLst>
              <a:ext uri="{FF2B5EF4-FFF2-40B4-BE49-F238E27FC236}">
                <a16:creationId xmlns:a16="http://schemas.microsoft.com/office/drawing/2014/main" id="{9B38642C-62C4-4E31-A5D3-BB1DD8CA39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663583" cy="6858478"/>
          </a:xfrm>
          <a:custGeom>
            <a:avLst/>
            <a:gdLst>
              <a:gd name="connsiteX0" fmla="*/ 0 w 8663583"/>
              <a:gd name="connsiteY0" fmla="*/ 0 h 6858478"/>
              <a:gd name="connsiteX1" fmla="*/ 480486 w 8663583"/>
              <a:gd name="connsiteY1" fmla="*/ 0 h 6858478"/>
              <a:gd name="connsiteX2" fmla="*/ 4415403 w 8663583"/>
              <a:gd name="connsiteY2" fmla="*/ 0 h 6858478"/>
              <a:gd name="connsiteX3" fmla="*/ 5481631 w 8663583"/>
              <a:gd name="connsiteY3" fmla="*/ 0 h 6858478"/>
              <a:gd name="connsiteX4" fmla="*/ 5487208 w 8663583"/>
              <a:gd name="connsiteY4" fmla="*/ 0 h 6858478"/>
              <a:gd name="connsiteX5" fmla="*/ 8663583 w 8663583"/>
              <a:gd name="connsiteY5" fmla="*/ 6858478 h 6858478"/>
              <a:gd name="connsiteX6" fmla="*/ 1239028 w 8663583"/>
              <a:gd name="connsiteY6" fmla="*/ 6858478 h 6858478"/>
              <a:gd name="connsiteX7" fmla="*/ 1239288 w 8663583"/>
              <a:gd name="connsiteY7" fmla="*/ 6857916 h 6858478"/>
              <a:gd name="connsiteX8" fmla="*/ 480486 w 8663583"/>
              <a:gd name="connsiteY8" fmla="*/ 6857916 h 6858478"/>
              <a:gd name="connsiteX9" fmla="*/ 480486 w 8663583"/>
              <a:gd name="connsiteY9" fmla="*/ 6858000 h 6858478"/>
              <a:gd name="connsiteX10" fmla="*/ 0 w 8663583"/>
              <a:gd name="connsiteY10" fmla="*/ 6858000 h 6858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663583" h="6858478">
                <a:moveTo>
                  <a:pt x="0" y="0"/>
                </a:moveTo>
                <a:lnTo>
                  <a:pt x="480486" y="0"/>
                </a:lnTo>
                <a:lnTo>
                  <a:pt x="4415403" y="0"/>
                </a:lnTo>
                <a:lnTo>
                  <a:pt x="5481631" y="0"/>
                </a:lnTo>
                <a:lnTo>
                  <a:pt x="5487208" y="0"/>
                </a:lnTo>
                <a:lnTo>
                  <a:pt x="8663583" y="6858478"/>
                </a:lnTo>
                <a:lnTo>
                  <a:pt x="1239028" y="6858478"/>
                </a:lnTo>
                <a:lnTo>
                  <a:pt x="1239288" y="6857916"/>
                </a:lnTo>
                <a:lnTo>
                  <a:pt x="480486" y="6857916"/>
                </a:lnTo>
                <a:lnTo>
                  <a:pt x="480486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9" name="Freeform: Shape 14">
            <a:extLst>
              <a:ext uri="{FF2B5EF4-FFF2-40B4-BE49-F238E27FC236}">
                <a16:creationId xmlns:a16="http://schemas.microsoft.com/office/drawing/2014/main" id="{A9F66240-8C38-4069-A5C9-2D3FCD97ED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234957" cy="6858478"/>
          </a:xfrm>
          <a:custGeom>
            <a:avLst/>
            <a:gdLst>
              <a:gd name="connsiteX0" fmla="*/ 156905 w 8234957"/>
              <a:gd name="connsiteY0" fmla="*/ 0 h 6858478"/>
              <a:gd name="connsiteX1" fmla="*/ 3986777 w 8234957"/>
              <a:gd name="connsiteY1" fmla="*/ 0 h 6858478"/>
              <a:gd name="connsiteX2" fmla="*/ 5053005 w 8234957"/>
              <a:gd name="connsiteY2" fmla="*/ 0 h 6858478"/>
              <a:gd name="connsiteX3" fmla="*/ 5058582 w 8234957"/>
              <a:gd name="connsiteY3" fmla="*/ 0 h 6858478"/>
              <a:gd name="connsiteX4" fmla="*/ 8234957 w 8234957"/>
              <a:gd name="connsiteY4" fmla="*/ 6858478 h 6858478"/>
              <a:gd name="connsiteX5" fmla="*/ 810402 w 8234957"/>
              <a:gd name="connsiteY5" fmla="*/ 6858478 h 6858478"/>
              <a:gd name="connsiteX6" fmla="*/ 810662 w 8234957"/>
              <a:gd name="connsiteY6" fmla="*/ 6857916 h 6858478"/>
              <a:gd name="connsiteX7" fmla="*/ 156905 w 8234957"/>
              <a:gd name="connsiteY7" fmla="*/ 6857916 h 6858478"/>
              <a:gd name="connsiteX8" fmla="*/ 156905 w 8234957"/>
              <a:gd name="connsiteY8" fmla="*/ 6858478 h 6858478"/>
              <a:gd name="connsiteX9" fmla="*/ 0 w 8234957"/>
              <a:gd name="connsiteY9" fmla="*/ 6858478 h 6858478"/>
              <a:gd name="connsiteX10" fmla="*/ 0 w 8234957"/>
              <a:gd name="connsiteY10" fmla="*/ 479 h 6858478"/>
              <a:gd name="connsiteX11" fmla="*/ 156905 w 8234957"/>
              <a:gd name="connsiteY11" fmla="*/ 479 h 6858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234957" h="6858478">
                <a:moveTo>
                  <a:pt x="156905" y="0"/>
                </a:moveTo>
                <a:lnTo>
                  <a:pt x="3986777" y="0"/>
                </a:lnTo>
                <a:lnTo>
                  <a:pt x="5053005" y="0"/>
                </a:lnTo>
                <a:lnTo>
                  <a:pt x="5058582" y="0"/>
                </a:lnTo>
                <a:lnTo>
                  <a:pt x="8234957" y="6858478"/>
                </a:lnTo>
                <a:lnTo>
                  <a:pt x="810402" y="6858478"/>
                </a:lnTo>
                <a:lnTo>
                  <a:pt x="810662" y="6857916"/>
                </a:lnTo>
                <a:lnTo>
                  <a:pt x="156905" y="6857916"/>
                </a:lnTo>
                <a:lnTo>
                  <a:pt x="156905" y="6858478"/>
                </a:lnTo>
                <a:lnTo>
                  <a:pt x="0" y="6858478"/>
                </a:lnTo>
                <a:lnTo>
                  <a:pt x="0" y="479"/>
                </a:lnTo>
                <a:lnTo>
                  <a:pt x="156905" y="479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104DE12-FD98-BC94-E7EE-E4B3DE3CC1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0027" y="686618"/>
            <a:ext cx="4378881" cy="1325563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2800" kern="1200" dirty="0">
                <a:solidFill>
                  <a:schemeClr val="tx1"/>
                </a:solidFill>
                <a:latin typeface="Century" panose="02040604050505020304" pitchFamily="18" charset="0"/>
              </a:rPr>
              <a:t>SB 609 – Obtaining approval for decommissioning or deconstructing of existing power plant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7B34D1-FB36-FADF-BE93-471BFCB214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30027" y="2593152"/>
            <a:ext cx="5076090" cy="3316286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000" dirty="0">
                <a:latin typeface="Century" panose="02040604050505020304" pitchFamily="18" charset="0"/>
              </a:rPr>
              <a:t>Public Energy Authority must approve of the decommissioning of any coal, oil, or natural gas plant </a:t>
            </a:r>
          </a:p>
          <a:p>
            <a:r>
              <a:rPr lang="en-US" sz="2000" dirty="0">
                <a:latin typeface="Century" panose="02040604050505020304" pitchFamily="18" charset="0"/>
              </a:rPr>
              <a:t>Factors considered for decommissioning: economic, social, environmental</a:t>
            </a:r>
          </a:p>
          <a:p>
            <a:r>
              <a:rPr lang="en-US" sz="2000" dirty="0">
                <a:latin typeface="Century" panose="02040604050505020304" pitchFamily="18" charset="0"/>
              </a:rPr>
              <a:t>Prior to closure alternative/green technologies and fuel sources should be considered</a:t>
            </a:r>
          </a:p>
        </p:txBody>
      </p:sp>
    </p:spTree>
    <p:extLst>
      <p:ext uri="{BB962C8B-B14F-4D97-AF65-F5344CB8AC3E}">
        <p14:creationId xmlns:p14="http://schemas.microsoft.com/office/powerpoint/2010/main" val="9870284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C7FA33FF-088D-4F16-95A2-2C64D353DE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376EFB1-01CF-419F-ABF1-2AF02BBFC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709160" cy="6858000"/>
          </a:xfrm>
          <a:prstGeom prst="rect">
            <a:avLst/>
          </a:prstGeom>
          <a:solidFill>
            <a:schemeClr val="tx1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FF9DEA15-78BD-4750-AA18-B9F28A6D5A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284331" cy="6858000"/>
          </a:xfrm>
          <a:custGeom>
            <a:avLst/>
            <a:gdLst>
              <a:gd name="connsiteX0" fmla="*/ 0 w 4319042"/>
              <a:gd name="connsiteY0" fmla="*/ 0 h 6858000"/>
              <a:gd name="connsiteX1" fmla="*/ 1142888 w 4319042"/>
              <a:gd name="connsiteY1" fmla="*/ 0 h 6858000"/>
              <a:gd name="connsiteX2" fmla="*/ 4319042 w 4319042"/>
              <a:gd name="connsiteY2" fmla="*/ 6858000 h 6858000"/>
              <a:gd name="connsiteX3" fmla="*/ 0 w 431904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19042" h="6858000">
                <a:moveTo>
                  <a:pt x="0" y="0"/>
                </a:moveTo>
                <a:lnTo>
                  <a:pt x="1142888" y="0"/>
                </a:lnTo>
                <a:lnTo>
                  <a:pt x="431904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D1B02A77-5F85-DAFB-2C15-75E542810C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640080"/>
            <a:ext cx="3282696" cy="5257800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bg1"/>
                </a:solidFill>
                <a:latin typeface="Century" panose="02040604050505020304" pitchFamily="18" charset="0"/>
              </a:rPr>
              <a:t>SB 609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4534C659-B6A3-1A36-35AE-C34BAA0F18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58384" y="640081"/>
            <a:ext cx="6024654" cy="5257800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sz="2400" dirty="0">
                <a:latin typeface="Century" panose="02040604050505020304" pitchFamily="18" charset="0"/>
              </a:rPr>
              <a:t>Authority is required to promulgate rules to govern the decommissioning process</a:t>
            </a:r>
          </a:p>
          <a:p>
            <a:pPr lvl="1">
              <a:spcAft>
                <a:spcPts val="600"/>
              </a:spcAft>
            </a:pPr>
            <a:r>
              <a:rPr lang="en-US" dirty="0">
                <a:latin typeface="Century" panose="02040604050505020304" pitchFamily="18" charset="0"/>
              </a:rPr>
              <a:t>Petition Requirements</a:t>
            </a:r>
          </a:p>
          <a:p>
            <a:pPr lvl="1">
              <a:spcAft>
                <a:spcPts val="600"/>
              </a:spcAft>
            </a:pPr>
            <a:r>
              <a:rPr lang="en-US" dirty="0">
                <a:latin typeface="Century" panose="02040604050505020304" pitchFamily="18" charset="0"/>
              </a:rPr>
              <a:t>Considerations of the board</a:t>
            </a:r>
          </a:p>
          <a:p>
            <a:pPr lvl="1">
              <a:spcAft>
                <a:spcPts val="600"/>
              </a:spcAft>
            </a:pPr>
            <a:r>
              <a:rPr lang="en-US" dirty="0">
                <a:latin typeface="Century" panose="02040604050505020304" pitchFamily="18" charset="0"/>
              </a:rPr>
              <a:t>Exemption for nonproducing plants within last five years</a:t>
            </a:r>
          </a:p>
          <a:p>
            <a:pPr lvl="1">
              <a:spcAft>
                <a:spcPts val="600"/>
              </a:spcAft>
            </a:pPr>
            <a:r>
              <a:rPr lang="en-US" dirty="0">
                <a:latin typeface="Century" panose="02040604050505020304" pitchFamily="18" charset="0"/>
              </a:rPr>
              <a:t>Appeal process</a:t>
            </a:r>
          </a:p>
          <a:p>
            <a:pPr>
              <a:spcAft>
                <a:spcPts val="600"/>
              </a:spcAft>
            </a:pPr>
            <a:r>
              <a:rPr lang="en-US" sz="2400" dirty="0">
                <a:latin typeface="Century" panose="02040604050505020304" pitchFamily="18" charset="0"/>
              </a:rPr>
              <a:t>Authority is also required to promulgate emergency rules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9738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292</TotalTime>
  <Words>450</Words>
  <Application>Microsoft Office PowerPoint</Application>
  <PresentationFormat>Widescreen</PresentationFormat>
  <Paragraphs>46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Century</vt:lpstr>
      <vt:lpstr>Office Theme</vt:lpstr>
      <vt:lpstr>2023 Regular Legislative Session -  Energy Recap </vt:lpstr>
      <vt:lpstr>Completed Legislation</vt:lpstr>
      <vt:lpstr>HB 2814 – To create a hydrogen power task force</vt:lpstr>
      <vt:lpstr>HB 3308 – Authorizing PSC to consider and issue financing orders to certain utilities to permit the recovery of certain costs through securitization via consumer rate relief bonds</vt:lpstr>
      <vt:lpstr>HB 3482 – To create the Coal Fired Grid Stabilization Act of 2023</vt:lpstr>
      <vt:lpstr>SB 188 – Grid Stabilization and Security Act of 2023</vt:lpstr>
      <vt:lpstr>SB 544 – Increasing power purchase agreement cap</vt:lpstr>
      <vt:lpstr>SB 609 – Obtaining approval for decommissioning or deconstructing of existing power plant</vt:lpstr>
      <vt:lpstr>SB 609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2023 Regular Legislative Session  Energy Recap </dc:title>
  <dc:creator>Platz, Graham B</dc:creator>
  <cp:lastModifiedBy>Platz, Graham B</cp:lastModifiedBy>
  <cp:revision>3</cp:revision>
  <dcterms:created xsi:type="dcterms:W3CDTF">2023-03-27T13:41:15Z</dcterms:created>
  <dcterms:modified xsi:type="dcterms:W3CDTF">2023-03-28T17:50:51Z</dcterms:modified>
</cp:coreProperties>
</file>