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2.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12.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48"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Lst>
  <p:sldSz cy="6858000" cx="12192000"/>
  <p:notesSz cx="6858000" cy="9144000"/>
  <p:embeddedFontLst>
    <p:embeddedFont>
      <p:font typeface="Garamond"/>
      <p:regular r:id="rId17"/>
      <p:bold r:id="rId18"/>
      <p:italic r:id="rId19"/>
      <p:boldItalic r:id="rId20"/>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http://customooxmlschemas.google.com/">
      <go:slidesCustomData xmlns:go="http://customooxmlschemas.google.com/" r:id="rId21" roundtripDataSignature="AMtx7mjiM86V6W6mRNZbLPfWcpdTUXuByg=="/>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20" Type="http://schemas.openxmlformats.org/officeDocument/2006/relationships/font" Target="fonts/Garamond-boldItalic.fntdata"/><Relationship Id="rId11" Type="http://schemas.openxmlformats.org/officeDocument/2006/relationships/slide" Target="slides/slide7.xml"/><Relationship Id="rId10" Type="http://schemas.openxmlformats.org/officeDocument/2006/relationships/slide" Target="slides/slide6.xml"/><Relationship Id="rId21" Type="http://customschemas.google.com/relationships/presentationmetadata" Target="metadata"/><Relationship Id="rId13" Type="http://schemas.openxmlformats.org/officeDocument/2006/relationships/slide" Target="slides/slide9.xml"/><Relationship Id="rId12" Type="http://schemas.openxmlformats.org/officeDocument/2006/relationships/slide" Target="slides/slide8.xml"/><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15" Type="http://schemas.openxmlformats.org/officeDocument/2006/relationships/slide" Target="slides/slide11.xml"/><Relationship Id="rId14" Type="http://schemas.openxmlformats.org/officeDocument/2006/relationships/slide" Target="slides/slide10.xml"/><Relationship Id="rId17" Type="http://schemas.openxmlformats.org/officeDocument/2006/relationships/font" Target="fonts/Garamond-regular.fntdata"/><Relationship Id="rId16" Type="http://schemas.openxmlformats.org/officeDocument/2006/relationships/slide" Target="slides/slide12.xml"/><Relationship Id="rId5" Type="http://schemas.openxmlformats.org/officeDocument/2006/relationships/slide" Target="slides/slide1.xml"/><Relationship Id="rId19" Type="http://schemas.openxmlformats.org/officeDocument/2006/relationships/font" Target="fonts/Garamond-italic.fntdata"/><Relationship Id="rId6" Type="http://schemas.openxmlformats.org/officeDocument/2006/relationships/slide" Target="slides/slide2.xml"/><Relationship Id="rId18" Type="http://schemas.openxmlformats.org/officeDocument/2006/relationships/font" Target="fonts/Garamond-bold.fntdata"/><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0" name="Shape 80"/>
        <p:cNvGrpSpPr/>
        <p:nvPr/>
      </p:nvGrpSpPr>
      <p:grpSpPr>
        <a:xfrm>
          <a:off x="0" y="0"/>
          <a:ext cx="0" cy="0"/>
          <a:chOff x="0" y="0"/>
          <a:chExt cx="0" cy="0"/>
        </a:xfrm>
      </p:grpSpPr>
      <p:sp>
        <p:nvSpPr>
          <p:cNvPr id="81" name="Google Shape;81;p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82" name="Google Shape;82;p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5" name="Shape 155"/>
        <p:cNvGrpSpPr/>
        <p:nvPr/>
      </p:nvGrpSpPr>
      <p:grpSpPr>
        <a:xfrm>
          <a:off x="0" y="0"/>
          <a:ext cx="0" cy="0"/>
          <a:chOff x="0" y="0"/>
          <a:chExt cx="0" cy="0"/>
        </a:xfrm>
      </p:grpSpPr>
      <p:sp>
        <p:nvSpPr>
          <p:cNvPr id="156" name="Google Shape;156;g21b7fd0728f_0_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57" name="Google Shape;157;g21b7fd0728f_0_9: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2" name="Shape 162"/>
        <p:cNvGrpSpPr/>
        <p:nvPr/>
      </p:nvGrpSpPr>
      <p:grpSpPr>
        <a:xfrm>
          <a:off x="0" y="0"/>
          <a:ext cx="0" cy="0"/>
          <a:chOff x="0" y="0"/>
          <a:chExt cx="0" cy="0"/>
        </a:xfrm>
      </p:grpSpPr>
      <p:sp>
        <p:nvSpPr>
          <p:cNvPr id="163" name="Google Shape;163;g21b7fd0728f_0_1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64" name="Google Shape;164;g21b7fd0728f_0_17: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7" name="Shape 167"/>
        <p:cNvGrpSpPr/>
        <p:nvPr/>
      </p:nvGrpSpPr>
      <p:grpSpPr>
        <a:xfrm>
          <a:off x="0" y="0"/>
          <a:ext cx="0" cy="0"/>
          <a:chOff x="0" y="0"/>
          <a:chExt cx="0" cy="0"/>
        </a:xfrm>
      </p:grpSpPr>
      <p:sp>
        <p:nvSpPr>
          <p:cNvPr id="168" name="Google Shape;168;g21b7fd0728f_0_2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69" name="Google Shape;169;g21b7fd0728f_0_21: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7" name="Shape 87"/>
        <p:cNvGrpSpPr/>
        <p:nvPr/>
      </p:nvGrpSpPr>
      <p:grpSpPr>
        <a:xfrm>
          <a:off x="0" y="0"/>
          <a:ext cx="0" cy="0"/>
          <a:chOff x="0" y="0"/>
          <a:chExt cx="0" cy="0"/>
        </a:xfrm>
      </p:grpSpPr>
      <p:sp>
        <p:nvSpPr>
          <p:cNvPr id="88" name="Google Shape;88;p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89" name="Google Shape;89;p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5" name="Shape 95"/>
        <p:cNvGrpSpPr/>
        <p:nvPr/>
      </p:nvGrpSpPr>
      <p:grpSpPr>
        <a:xfrm>
          <a:off x="0" y="0"/>
          <a:ext cx="0" cy="0"/>
          <a:chOff x="0" y="0"/>
          <a:chExt cx="0" cy="0"/>
        </a:xfrm>
      </p:grpSpPr>
      <p:sp>
        <p:nvSpPr>
          <p:cNvPr id="96" name="Google Shape;96;g227e65486e0_0_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97" name="Google Shape;97;g227e65486e0_0_8: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4" name="Shape 114"/>
        <p:cNvGrpSpPr/>
        <p:nvPr/>
      </p:nvGrpSpPr>
      <p:grpSpPr>
        <a:xfrm>
          <a:off x="0" y="0"/>
          <a:ext cx="0" cy="0"/>
          <a:chOff x="0" y="0"/>
          <a:chExt cx="0" cy="0"/>
        </a:xfrm>
      </p:grpSpPr>
      <p:sp>
        <p:nvSpPr>
          <p:cNvPr id="115" name="Google Shape;115;g227e65486e0_0_2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16" name="Google Shape;116;g227e65486e0_0_24: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2" name="Shape 122"/>
        <p:cNvGrpSpPr/>
        <p:nvPr/>
      </p:nvGrpSpPr>
      <p:grpSpPr>
        <a:xfrm>
          <a:off x="0" y="0"/>
          <a:ext cx="0" cy="0"/>
          <a:chOff x="0" y="0"/>
          <a:chExt cx="0" cy="0"/>
        </a:xfrm>
      </p:grpSpPr>
      <p:sp>
        <p:nvSpPr>
          <p:cNvPr id="123" name="Google Shape;123;g227e1cb026d_0_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24" name="Google Shape;124;g227e1cb026d_0_9: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9" name="Shape 129"/>
        <p:cNvGrpSpPr/>
        <p:nvPr/>
      </p:nvGrpSpPr>
      <p:grpSpPr>
        <a:xfrm>
          <a:off x="0" y="0"/>
          <a:ext cx="0" cy="0"/>
          <a:chOff x="0" y="0"/>
          <a:chExt cx="0" cy="0"/>
        </a:xfrm>
      </p:grpSpPr>
      <p:sp>
        <p:nvSpPr>
          <p:cNvPr id="130" name="Google Shape;130;p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31" name="Google Shape;131;p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5" name="Shape 135"/>
        <p:cNvGrpSpPr/>
        <p:nvPr/>
      </p:nvGrpSpPr>
      <p:grpSpPr>
        <a:xfrm>
          <a:off x="0" y="0"/>
          <a:ext cx="0" cy="0"/>
          <a:chOff x="0" y="0"/>
          <a:chExt cx="0" cy="0"/>
        </a:xfrm>
      </p:grpSpPr>
      <p:sp>
        <p:nvSpPr>
          <p:cNvPr id="136" name="Google Shape;136;p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37" name="Google Shape;137;p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2" name="Shape 142"/>
        <p:cNvGrpSpPr/>
        <p:nvPr/>
      </p:nvGrpSpPr>
      <p:grpSpPr>
        <a:xfrm>
          <a:off x="0" y="0"/>
          <a:ext cx="0" cy="0"/>
          <a:chOff x="0" y="0"/>
          <a:chExt cx="0" cy="0"/>
        </a:xfrm>
      </p:grpSpPr>
      <p:sp>
        <p:nvSpPr>
          <p:cNvPr id="143" name="Google Shape;143;g227e65486e0_0_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44" name="Google Shape;144;g227e65486e0_0_15: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8" name="Shape 148"/>
        <p:cNvGrpSpPr/>
        <p:nvPr/>
      </p:nvGrpSpPr>
      <p:grpSpPr>
        <a:xfrm>
          <a:off x="0" y="0"/>
          <a:ext cx="0" cy="0"/>
          <a:chOff x="0" y="0"/>
          <a:chExt cx="0" cy="0"/>
        </a:xfrm>
      </p:grpSpPr>
      <p:sp>
        <p:nvSpPr>
          <p:cNvPr id="149" name="Google Shape;149;g22818e104f7_0_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50" name="Google Shape;150;g22818e104f7_0_6: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1" name="Shape 11"/>
        <p:cNvGrpSpPr/>
        <p:nvPr/>
      </p:nvGrpSpPr>
      <p:grpSpPr>
        <a:xfrm>
          <a:off x="0" y="0"/>
          <a:ext cx="0" cy="0"/>
          <a:chOff x="0" y="0"/>
          <a:chExt cx="0" cy="0"/>
        </a:xfrm>
      </p:grpSpPr>
      <p:sp>
        <p:nvSpPr>
          <p:cNvPr id="12" name="Google Shape;12;p7"/>
          <p:cNvSpPr txBox="1"/>
          <p:nvPr>
            <p:ph type="ctrTitle"/>
          </p:nvPr>
        </p:nvSpPr>
        <p:spPr>
          <a:xfrm>
            <a:off x="1524000" y="1122363"/>
            <a:ext cx="9144000" cy="2387600"/>
          </a:xfrm>
          <a:prstGeom prst="rect">
            <a:avLst/>
          </a:prstGeom>
          <a:noFill/>
          <a:ln>
            <a:noFill/>
          </a:ln>
        </p:spPr>
        <p:txBody>
          <a:bodyPr anchorCtr="0" anchor="b" bIns="45700" lIns="91425" spcFirstLastPara="1" rIns="91425" wrap="square" tIns="45700">
            <a:normAutofit/>
          </a:bodyPr>
          <a:lstStyle>
            <a:lvl1pPr lvl="0" algn="ctr">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3" name="Google Shape;13;p7"/>
          <p:cNvSpPr txBox="1"/>
          <p:nvPr>
            <p:ph idx="1" type="subTitle"/>
          </p:nvPr>
        </p:nvSpPr>
        <p:spPr>
          <a:xfrm>
            <a:off x="1524000" y="3602038"/>
            <a:ext cx="9144000" cy="1655762"/>
          </a:xfrm>
          <a:prstGeom prst="rect">
            <a:avLst/>
          </a:prstGeom>
          <a:noFill/>
          <a:ln>
            <a:noFill/>
          </a:ln>
        </p:spPr>
        <p:txBody>
          <a:bodyPr anchorCtr="0" anchor="t" bIns="45700" lIns="91425" spcFirstLastPara="1" rIns="91425" wrap="square" tIns="4570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p:txBody>
      </p:sp>
      <p:sp>
        <p:nvSpPr>
          <p:cNvPr id="14" name="Google Shape;14;p7"/>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5" name="Google Shape;15;p7"/>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6" name="Google Shape;16;p7"/>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68" name="Shape 68"/>
        <p:cNvGrpSpPr/>
        <p:nvPr/>
      </p:nvGrpSpPr>
      <p:grpSpPr>
        <a:xfrm>
          <a:off x="0" y="0"/>
          <a:ext cx="0" cy="0"/>
          <a:chOff x="0" y="0"/>
          <a:chExt cx="0" cy="0"/>
        </a:xfrm>
      </p:grpSpPr>
      <p:sp>
        <p:nvSpPr>
          <p:cNvPr id="69" name="Google Shape;69;p16"/>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0" name="Google Shape;70;p16"/>
          <p:cNvSpPr txBox="1"/>
          <p:nvPr>
            <p:ph idx="1" type="body"/>
          </p:nvPr>
        </p:nvSpPr>
        <p:spPr>
          <a:xfrm rot="5400000">
            <a:off x="3920331" y="-1256506"/>
            <a:ext cx="4351338" cy="105156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71" name="Google Shape;71;p16"/>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2" name="Google Shape;72;p16"/>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3" name="Google Shape;73;p16"/>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74" name="Shape 74"/>
        <p:cNvGrpSpPr/>
        <p:nvPr/>
      </p:nvGrpSpPr>
      <p:grpSpPr>
        <a:xfrm>
          <a:off x="0" y="0"/>
          <a:ext cx="0" cy="0"/>
          <a:chOff x="0" y="0"/>
          <a:chExt cx="0" cy="0"/>
        </a:xfrm>
      </p:grpSpPr>
      <p:sp>
        <p:nvSpPr>
          <p:cNvPr id="75" name="Google Shape;75;p17"/>
          <p:cNvSpPr txBox="1"/>
          <p:nvPr>
            <p:ph type="title"/>
          </p:nvPr>
        </p:nvSpPr>
        <p:spPr>
          <a:xfrm rot="5400000">
            <a:off x="7133431" y="1956594"/>
            <a:ext cx="5811838" cy="2628900"/>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6" name="Google Shape;76;p17"/>
          <p:cNvSpPr txBox="1"/>
          <p:nvPr>
            <p:ph idx="1" type="body"/>
          </p:nvPr>
        </p:nvSpPr>
        <p:spPr>
          <a:xfrm rot="5400000">
            <a:off x="1799431" y="-596106"/>
            <a:ext cx="5811838" cy="77343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77" name="Google Shape;77;p17"/>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8" name="Google Shape;78;p17"/>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9" name="Google Shape;79;p17"/>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17" name="Shape 17"/>
        <p:cNvGrpSpPr/>
        <p:nvPr/>
      </p:nvGrpSpPr>
      <p:grpSpPr>
        <a:xfrm>
          <a:off x="0" y="0"/>
          <a:ext cx="0" cy="0"/>
          <a:chOff x="0" y="0"/>
          <a:chExt cx="0" cy="0"/>
        </a:xfrm>
      </p:grpSpPr>
      <p:sp>
        <p:nvSpPr>
          <p:cNvPr id="18" name="Google Shape;18;p8"/>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9" name="Google Shape;19;p8"/>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20" name="Google Shape;20;p8"/>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1" name="Google Shape;21;p8"/>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2" name="Google Shape;22;p8"/>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23" name="Shape 23"/>
        <p:cNvGrpSpPr/>
        <p:nvPr/>
      </p:nvGrpSpPr>
      <p:grpSpPr>
        <a:xfrm>
          <a:off x="0" y="0"/>
          <a:ext cx="0" cy="0"/>
          <a:chOff x="0" y="0"/>
          <a:chExt cx="0" cy="0"/>
        </a:xfrm>
      </p:grpSpPr>
      <p:sp>
        <p:nvSpPr>
          <p:cNvPr id="24" name="Google Shape;24;p9"/>
          <p:cNvSpPr txBox="1"/>
          <p:nvPr>
            <p:ph type="title"/>
          </p:nvPr>
        </p:nvSpPr>
        <p:spPr>
          <a:xfrm>
            <a:off x="831850" y="1709738"/>
            <a:ext cx="10515600" cy="2852737"/>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5" name="Google Shape;25;p9"/>
          <p:cNvSpPr txBox="1"/>
          <p:nvPr>
            <p:ph idx="1" type="body"/>
          </p:nvPr>
        </p:nvSpPr>
        <p:spPr>
          <a:xfrm>
            <a:off x="831850" y="4589463"/>
            <a:ext cx="10515600" cy="1500187"/>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rgbClr val="888888"/>
              </a:buClr>
              <a:buSzPts val="2400"/>
              <a:buNone/>
              <a:defRPr sz="2400">
                <a:solidFill>
                  <a:srgbClr val="888888"/>
                </a:solidFill>
              </a:defRPr>
            </a:lvl1pPr>
            <a:lvl2pPr indent="-228600" lvl="1" marL="914400" algn="l">
              <a:lnSpc>
                <a:spcPct val="90000"/>
              </a:lnSpc>
              <a:spcBef>
                <a:spcPts val="500"/>
              </a:spcBef>
              <a:spcAft>
                <a:spcPts val="0"/>
              </a:spcAft>
              <a:buClr>
                <a:srgbClr val="888888"/>
              </a:buClr>
              <a:buSzPts val="2000"/>
              <a:buNone/>
              <a:defRPr sz="2000">
                <a:solidFill>
                  <a:srgbClr val="888888"/>
                </a:solidFill>
              </a:defRPr>
            </a:lvl2pPr>
            <a:lvl3pPr indent="-228600" lvl="2" marL="1371600" algn="l">
              <a:lnSpc>
                <a:spcPct val="90000"/>
              </a:lnSpc>
              <a:spcBef>
                <a:spcPts val="500"/>
              </a:spcBef>
              <a:spcAft>
                <a:spcPts val="0"/>
              </a:spcAft>
              <a:buClr>
                <a:srgbClr val="888888"/>
              </a:buClr>
              <a:buSzPts val="1800"/>
              <a:buNone/>
              <a:defRPr sz="1800">
                <a:solidFill>
                  <a:srgbClr val="888888"/>
                </a:solidFill>
              </a:defRPr>
            </a:lvl3pPr>
            <a:lvl4pPr indent="-228600" lvl="3" marL="1828800" algn="l">
              <a:lnSpc>
                <a:spcPct val="90000"/>
              </a:lnSpc>
              <a:spcBef>
                <a:spcPts val="500"/>
              </a:spcBef>
              <a:spcAft>
                <a:spcPts val="0"/>
              </a:spcAft>
              <a:buClr>
                <a:srgbClr val="888888"/>
              </a:buClr>
              <a:buSzPts val="1600"/>
              <a:buNone/>
              <a:defRPr sz="1600">
                <a:solidFill>
                  <a:srgbClr val="888888"/>
                </a:solidFill>
              </a:defRPr>
            </a:lvl4pPr>
            <a:lvl5pPr indent="-228600" lvl="4" marL="2286000" algn="l">
              <a:lnSpc>
                <a:spcPct val="90000"/>
              </a:lnSpc>
              <a:spcBef>
                <a:spcPts val="500"/>
              </a:spcBef>
              <a:spcAft>
                <a:spcPts val="0"/>
              </a:spcAft>
              <a:buClr>
                <a:srgbClr val="888888"/>
              </a:buClr>
              <a:buSzPts val="1600"/>
              <a:buNone/>
              <a:defRPr sz="1600">
                <a:solidFill>
                  <a:srgbClr val="888888"/>
                </a:solidFill>
              </a:defRPr>
            </a:lvl5pPr>
            <a:lvl6pPr indent="-228600" lvl="5" marL="2743200" algn="l">
              <a:lnSpc>
                <a:spcPct val="90000"/>
              </a:lnSpc>
              <a:spcBef>
                <a:spcPts val="500"/>
              </a:spcBef>
              <a:spcAft>
                <a:spcPts val="0"/>
              </a:spcAft>
              <a:buClr>
                <a:srgbClr val="888888"/>
              </a:buClr>
              <a:buSzPts val="1600"/>
              <a:buNone/>
              <a:defRPr sz="1600">
                <a:solidFill>
                  <a:srgbClr val="888888"/>
                </a:solidFill>
              </a:defRPr>
            </a:lvl6pPr>
            <a:lvl7pPr indent="-228600" lvl="6" marL="3200400" algn="l">
              <a:lnSpc>
                <a:spcPct val="90000"/>
              </a:lnSpc>
              <a:spcBef>
                <a:spcPts val="500"/>
              </a:spcBef>
              <a:spcAft>
                <a:spcPts val="0"/>
              </a:spcAft>
              <a:buClr>
                <a:srgbClr val="888888"/>
              </a:buClr>
              <a:buSzPts val="1600"/>
              <a:buNone/>
              <a:defRPr sz="1600">
                <a:solidFill>
                  <a:srgbClr val="888888"/>
                </a:solidFill>
              </a:defRPr>
            </a:lvl7pPr>
            <a:lvl8pPr indent="-228600" lvl="7" marL="3657600" algn="l">
              <a:lnSpc>
                <a:spcPct val="90000"/>
              </a:lnSpc>
              <a:spcBef>
                <a:spcPts val="500"/>
              </a:spcBef>
              <a:spcAft>
                <a:spcPts val="0"/>
              </a:spcAft>
              <a:buClr>
                <a:srgbClr val="888888"/>
              </a:buClr>
              <a:buSzPts val="1600"/>
              <a:buNone/>
              <a:defRPr sz="1600">
                <a:solidFill>
                  <a:srgbClr val="888888"/>
                </a:solidFill>
              </a:defRPr>
            </a:lvl8pPr>
            <a:lvl9pPr indent="-228600" lvl="8" marL="4114800" algn="l">
              <a:lnSpc>
                <a:spcPct val="90000"/>
              </a:lnSpc>
              <a:spcBef>
                <a:spcPts val="500"/>
              </a:spcBef>
              <a:spcAft>
                <a:spcPts val="0"/>
              </a:spcAft>
              <a:buClr>
                <a:srgbClr val="888888"/>
              </a:buClr>
              <a:buSzPts val="1600"/>
              <a:buNone/>
              <a:defRPr sz="1600">
                <a:solidFill>
                  <a:srgbClr val="888888"/>
                </a:solidFill>
              </a:defRPr>
            </a:lvl9pPr>
          </a:lstStyle>
          <a:p/>
        </p:txBody>
      </p:sp>
      <p:sp>
        <p:nvSpPr>
          <p:cNvPr id="26" name="Google Shape;26;p9"/>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7" name="Google Shape;27;p9"/>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8" name="Google Shape;28;p9"/>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29" name="Shape 29"/>
        <p:cNvGrpSpPr/>
        <p:nvPr/>
      </p:nvGrpSpPr>
      <p:grpSpPr>
        <a:xfrm>
          <a:off x="0" y="0"/>
          <a:ext cx="0" cy="0"/>
          <a:chOff x="0" y="0"/>
          <a:chExt cx="0" cy="0"/>
        </a:xfrm>
      </p:grpSpPr>
      <p:sp>
        <p:nvSpPr>
          <p:cNvPr id="30" name="Google Shape;30;p10"/>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1" name="Google Shape;31;p10"/>
          <p:cNvSpPr txBox="1"/>
          <p:nvPr>
            <p:ph idx="1" type="body"/>
          </p:nvPr>
        </p:nvSpPr>
        <p:spPr>
          <a:xfrm>
            <a:off x="838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2" name="Google Shape;32;p10"/>
          <p:cNvSpPr txBox="1"/>
          <p:nvPr>
            <p:ph idx="2" type="body"/>
          </p:nvPr>
        </p:nvSpPr>
        <p:spPr>
          <a:xfrm>
            <a:off x="6172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3" name="Google Shape;33;p10"/>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4" name="Google Shape;34;p10"/>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5" name="Google Shape;35;p10"/>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36" name="Shape 36"/>
        <p:cNvGrpSpPr/>
        <p:nvPr/>
      </p:nvGrpSpPr>
      <p:grpSpPr>
        <a:xfrm>
          <a:off x="0" y="0"/>
          <a:ext cx="0" cy="0"/>
          <a:chOff x="0" y="0"/>
          <a:chExt cx="0" cy="0"/>
        </a:xfrm>
      </p:grpSpPr>
      <p:sp>
        <p:nvSpPr>
          <p:cNvPr id="37" name="Google Shape;37;p11"/>
          <p:cNvSpPr txBox="1"/>
          <p:nvPr>
            <p:ph type="title"/>
          </p:nvPr>
        </p:nvSpPr>
        <p:spPr>
          <a:xfrm>
            <a:off x="839788"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8" name="Google Shape;38;p11"/>
          <p:cNvSpPr txBox="1"/>
          <p:nvPr>
            <p:ph idx="1" type="body"/>
          </p:nvPr>
        </p:nvSpPr>
        <p:spPr>
          <a:xfrm>
            <a:off x="839788" y="1681163"/>
            <a:ext cx="5157787"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39" name="Google Shape;39;p11"/>
          <p:cNvSpPr txBox="1"/>
          <p:nvPr>
            <p:ph idx="2" type="body"/>
          </p:nvPr>
        </p:nvSpPr>
        <p:spPr>
          <a:xfrm>
            <a:off x="839788" y="2505075"/>
            <a:ext cx="5157787"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0" name="Google Shape;40;p11"/>
          <p:cNvSpPr txBox="1"/>
          <p:nvPr>
            <p:ph idx="3" type="body"/>
          </p:nvPr>
        </p:nvSpPr>
        <p:spPr>
          <a:xfrm>
            <a:off x="6172200" y="1681163"/>
            <a:ext cx="5183188"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41" name="Google Shape;41;p11"/>
          <p:cNvSpPr txBox="1"/>
          <p:nvPr>
            <p:ph idx="4" type="body"/>
          </p:nvPr>
        </p:nvSpPr>
        <p:spPr>
          <a:xfrm>
            <a:off x="6172200" y="2505075"/>
            <a:ext cx="5183188"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2" name="Google Shape;42;p11"/>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3" name="Google Shape;43;p11"/>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4" name="Google Shape;44;p11"/>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45" name="Shape 45"/>
        <p:cNvGrpSpPr/>
        <p:nvPr/>
      </p:nvGrpSpPr>
      <p:grpSpPr>
        <a:xfrm>
          <a:off x="0" y="0"/>
          <a:ext cx="0" cy="0"/>
          <a:chOff x="0" y="0"/>
          <a:chExt cx="0" cy="0"/>
        </a:xfrm>
      </p:grpSpPr>
      <p:sp>
        <p:nvSpPr>
          <p:cNvPr id="46" name="Google Shape;46;p12"/>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7" name="Google Shape;47;p12"/>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8" name="Google Shape;48;p12"/>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9" name="Google Shape;49;p12"/>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50" name="Shape 50"/>
        <p:cNvGrpSpPr/>
        <p:nvPr/>
      </p:nvGrpSpPr>
      <p:grpSpPr>
        <a:xfrm>
          <a:off x="0" y="0"/>
          <a:ext cx="0" cy="0"/>
          <a:chOff x="0" y="0"/>
          <a:chExt cx="0" cy="0"/>
        </a:xfrm>
      </p:grpSpPr>
      <p:sp>
        <p:nvSpPr>
          <p:cNvPr id="51" name="Google Shape;51;p13"/>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2" name="Google Shape;52;p13"/>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3" name="Google Shape;53;p13"/>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54" name="Shape 54"/>
        <p:cNvGrpSpPr/>
        <p:nvPr/>
      </p:nvGrpSpPr>
      <p:grpSpPr>
        <a:xfrm>
          <a:off x="0" y="0"/>
          <a:ext cx="0" cy="0"/>
          <a:chOff x="0" y="0"/>
          <a:chExt cx="0" cy="0"/>
        </a:xfrm>
      </p:grpSpPr>
      <p:sp>
        <p:nvSpPr>
          <p:cNvPr id="55" name="Google Shape;55;p14"/>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6" name="Google Shape;56;p14"/>
          <p:cNvSpPr txBox="1"/>
          <p:nvPr>
            <p:ph idx="1" type="body"/>
          </p:nvPr>
        </p:nvSpPr>
        <p:spPr>
          <a:xfrm>
            <a:off x="5183188" y="987425"/>
            <a:ext cx="6172200" cy="4873625"/>
          </a:xfrm>
          <a:prstGeom prst="rect">
            <a:avLst/>
          </a:prstGeom>
          <a:noFill/>
          <a:ln>
            <a:noFill/>
          </a:ln>
        </p:spPr>
        <p:txBody>
          <a:bodyPr anchorCtr="0" anchor="t" bIns="45700" lIns="91425" spcFirstLastPara="1" rIns="91425" wrap="square" tIns="45700">
            <a:normAutofit/>
          </a:bodyPr>
          <a:lstStyle>
            <a:lvl1pPr indent="-431800" lvl="0" marL="457200" algn="l">
              <a:lnSpc>
                <a:spcPct val="90000"/>
              </a:lnSpc>
              <a:spcBef>
                <a:spcPts val="1000"/>
              </a:spcBef>
              <a:spcAft>
                <a:spcPts val="0"/>
              </a:spcAft>
              <a:buClr>
                <a:schemeClr val="dk1"/>
              </a:buClr>
              <a:buSzPts val="3200"/>
              <a:buChar char="•"/>
              <a:defRPr sz="3200"/>
            </a:lvl1pPr>
            <a:lvl2pPr indent="-406400" lvl="1" marL="914400" algn="l">
              <a:lnSpc>
                <a:spcPct val="90000"/>
              </a:lnSpc>
              <a:spcBef>
                <a:spcPts val="500"/>
              </a:spcBef>
              <a:spcAft>
                <a:spcPts val="0"/>
              </a:spcAft>
              <a:buClr>
                <a:schemeClr val="dk1"/>
              </a:buClr>
              <a:buSzPts val="2800"/>
              <a:buChar char="•"/>
              <a:defRPr sz="2800"/>
            </a:lvl2pPr>
            <a:lvl3pPr indent="-381000" lvl="2" marL="1371600" algn="l">
              <a:lnSpc>
                <a:spcPct val="90000"/>
              </a:lnSpc>
              <a:spcBef>
                <a:spcPts val="500"/>
              </a:spcBef>
              <a:spcAft>
                <a:spcPts val="0"/>
              </a:spcAft>
              <a:buClr>
                <a:schemeClr val="dk1"/>
              </a:buClr>
              <a:buSzPts val="2400"/>
              <a:buChar char="•"/>
              <a:defRPr sz="2400"/>
            </a:lvl3pPr>
            <a:lvl4pPr indent="-355600" lvl="3" marL="1828800" algn="l">
              <a:lnSpc>
                <a:spcPct val="90000"/>
              </a:lnSpc>
              <a:spcBef>
                <a:spcPts val="500"/>
              </a:spcBef>
              <a:spcAft>
                <a:spcPts val="0"/>
              </a:spcAft>
              <a:buClr>
                <a:schemeClr val="dk1"/>
              </a:buClr>
              <a:buSzPts val="2000"/>
              <a:buChar char="•"/>
              <a:defRPr sz="2000"/>
            </a:lvl4pPr>
            <a:lvl5pPr indent="-355600" lvl="4" marL="2286000" algn="l">
              <a:lnSpc>
                <a:spcPct val="90000"/>
              </a:lnSpc>
              <a:spcBef>
                <a:spcPts val="500"/>
              </a:spcBef>
              <a:spcAft>
                <a:spcPts val="0"/>
              </a:spcAft>
              <a:buClr>
                <a:schemeClr val="dk1"/>
              </a:buClr>
              <a:buSzPts val="2000"/>
              <a:buChar char="•"/>
              <a:defRPr sz="2000"/>
            </a:lvl5pPr>
            <a:lvl6pPr indent="-355600" lvl="5" marL="2743200" algn="l">
              <a:lnSpc>
                <a:spcPct val="90000"/>
              </a:lnSpc>
              <a:spcBef>
                <a:spcPts val="500"/>
              </a:spcBef>
              <a:spcAft>
                <a:spcPts val="0"/>
              </a:spcAft>
              <a:buClr>
                <a:schemeClr val="dk1"/>
              </a:buClr>
              <a:buSzPts val="2000"/>
              <a:buChar char="•"/>
              <a:defRPr sz="2000"/>
            </a:lvl6pPr>
            <a:lvl7pPr indent="-355600" lvl="6" marL="3200400" algn="l">
              <a:lnSpc>
                <a:spcPct val="90000"/>
              </a:lnSpc>
              <a:spcBef>
                <a:spcPts val="500"/>
              </a:spcBef>
              <a:spcAft>
                <a:spcPts val="0"/>
              </a:spcAft>
              <a:buClr>
                <a:schemeClr val="dk1"/>
              </a:buClr>
              <a:buSzPts val="2000"/>
              <a:buChar char="•"/>
              <a:defRPr sz="2000"/>
            </a:lvl7pPr>
            <a:lvl8pPr indent="-355600" lvl="7" marL="3657600" algn="l">
              <a:lnSpc>
                <a:spcPct val="90000"/>
              </a:lnSpc>
              <a:spcBef>
                <a:spcPts val="500"/>
              </a:spcBef>
              <a:spcAft>
                <a:spcPts val="0"/>
              </a:spcAft>
              <a:buClr>
                <a:schemeClr val="dk1"/>
              </a:buClr>
              <a:buSzPts val="2000"/>
              <a:buChar char="•"/>
              <a:defRPr sz="2000"/>
            </a:lvl8pPr>
            <a:lvl9pPr indent="-355600" lvl="8" marL="4114800" algn="l">
              <a:lnSpc>
                <a:spcPct val="90000"/>
              </a:lnSpc>
              <a:spcBef>
                <a:spcPts val="500"/>
              </a:spcBef>
              <a:spcAft>
                <a:spcPts val="0"/>
              </a:spcAft>
              <a:buClr>
                <a:schemeClr val="dk1"/>
              </a:buClr>
              <a:buSzPts val="2000"/>
              <a:buChar char="•"/>
              <a:defRPr sz="2000"/>
            </a:lvl9pPr>
          </a:lstStyle>
          <a:p/>
        </p:txBody>
      </p:sp>
      <p:sp>
        <p:nvSpPr>
          <p:cNvPr id="57" name="Google Shape;57;p14"/>
          <p:cNvSpPr txBox="1"/>
          <p:nvPr>
            <p:ph idx="2"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58" name="Google Shape;58;p14"/>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9" name="Google Shape;59;p14"/>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0" name="Google Shape;60;p14"/>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61" name="Shape 61"/>
        <p:cNvGrpSpPr/>
        <p:nvPr/>
      </p:nvGrpSpPr>
      <p:grpSpPr>
        <a:xfrm>
          <a:off x="0" y="0"/>
          <a:ext cx="0" cy="0"/>
          <a:chOff x="0" y="0"/>
          <a:chExt cx="0" cy="0"/>
        </a:xfrm>
      </p:grpSpPr>
      <p:sp>
        <p:nvSpPr>
          <p:cNvPr id="62" name="Google Shape;62;p15"/>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3" name="Google Shape;63;p15"/>
          <p:cNvSpPr/>
          <p:nvPr>
            <p:ph idx="2" type="pic"/>
          </p:nvPr>
        </p:nvSpPr>
        <p:spPr>
          <a:xfrm>
            <a:off x="5183188" y="987425"/>
            <a:ext cx="6172200" cy="4873625"/>
          </a:xfrm>
          <a:prstGeom prst="rect">
            <a:avLst/>
          </a:prstGeom>
          <a:noFill/>
          <a:ln>
            <a:noFill/>
          </a:ln>
        </p:spPr>
      </p:sp>
      <p:sp>
        <p:nvSpPr>
          <p:cNvPr id="64" name="Google Shape;64;p15"/>
          <p:cNvSpPr txBox="1"/>
          <p:nvPr>
            <p:ph idx="1"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65" name="Google Shape;65;p15"/>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6" name="Google Shape;66;p15"/>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7" name="Google Shape;67;p15"/>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 name="Shape 5"/>
        <p:cNvGrpSpPr/>
        <p:nvPr/>
      </p:nvGrpSpPr>
      <p:grpSpPr>
        <a:xfrm>
          <a:off x="0" y="0"/>
          <a:ext cx="0" cy="0"/>
          <a:chOff x="0" y="0"/>
          <a:chExt cx="0" cy="0"/>
        </a:xfrm>
      </p:grpSpPr>
      <p:sp>
        <p:nvSpPr>
          <p:cNvPr id="6" name="Google Shape;6;p6"/>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marR="0" rtl="0" algn="l">
              <a:lnSpc>
                <a:spcPct val="90000"/>
              </a:lnSpc>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7" name="Google Shape;7;p6"/>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8" name="Google Shape;8;p6"/>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9" name="Google Shape;9;p6"/>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0" name="Google Shape;10;p6"/>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200" u="none" cap="none" strike="noStrike">
                <a:solidFill>
                  <a:srgbClr val="888888"/>
                </a:solidFill>
                <a:latin typeface="Calibri"/>
                <a:ea typeface="Calibri"/>
                <a:cs typeface="Calibri"/>
                <a:sym typeface="Calibri"/>
              </a:defRPr>
            </a:lvl1pPr>
            <a:lvl2pPr indent="0" lvl="1" marL="0" marR="0" rtl="0" algn="r">
              <a:spcBef>
                <a:spcPts val="0"/>
              </a:spcBef>
              <a:buNone/>
              <a:defRPr b="0" i="0" sz="1200" u="none" cap="none" strike="noStrike">
                <a:solidFill>
                  <a:srgbClr val="888888"/>
                </a:solidFill>
                <a:latin typeface="Calibri"/>
                <a:ea typeface="Calibri"/>
                <a:cs typeface="Calibri"/>
                <a:sym typeface="Calibri"/>
              </a:defRPr>
            </a:lvl2pPr>
            <a:lvl3pPr indent="0" lvl="2" marL="0" marR="0" rtl="0" algn="r">
              <a:spcBef>
                <a:spcPts val="0"/>
              </a:spcBef>
              <a:buNone/>
              <a:defRPr b="0" i="0" sz="1200" u="none" cap="none" strike="noStrike">
                <a:solidFill>
                  <a:srgbClr val="888888"/>
                </a:solidFill>
                <a:latin typeface="Calibri"/>
                <a:ea typeface="Calibri"/>
                <a:cs typeface="Calibri"/>
                <a:sym typeface="Calibri"/>
              </a:defRPr>
            </a:lvl3pPr>
            <a:lvl4pPr indent="0" lvl="3" marL="0" marR="0" rtl="0" algn="r">
              <a:spcBef>
                <a:spcPts val="0"/>
              </a:spcBef>
              <a:buNone/>
              <a:defRPr b="0" i="0" sz="1200" u="none" cap="none" strike="noStrike">
                <a:solidFill>
                  <a:srgbClr val="888888"/>
                </a:solidFill>
                <a:latin typeface="Calibri"/>
                <a:ea typeface="Calibri"/>
                <a:cs typeface="Calibri"/>
                <a:sym typeface="Calibri"/>
              </a:defRPr>
            </a:lvl4pPr>
            <a:lvl5pPr indent="0" lvl="4" marL="0" marR="0" rtl="0" algn="r">
              <a:spcBef>
                <a:spcPts val="0"/>
              </a:spcBef>
              <a:buNone/>
              <a:defRPr b="0" i="0" sz="1200" u="none" cap="none" strike="noStrike">
                <a:solidFill>
                  <a:srgbClr val="888888"/>
                </a:solidFill>
                <a:latin typeface="Calibri"/>
                <a:ea typeface="Calibri"/>
                <a:cs typeface="Calibri"/>
                <a:sym typeface="Calibri"/>
              </a:defRPr>
            </a:lvl5pPr>
            <a:lvl6pPr indent="0" lvl="5" marL="0" marR="0" rtl="0" algn="r">
              <a:spcBef>
                <a:spcPts val="0"/>
              </a:spcBef>
              <a:buNone/>
              <a:defRPr b="0" i="0" sz="1200" u="none" cap="none" strike="noStrike">
                <a:solidFill>
                  <a:srgbClr val="888888"/>
                </a:solidFill>
                <a:latin typeface="Calibri"/>
                <a:ea typeface="Calibri"/>
                <a:cs typeface="Calibri"/>
                <a:sym typeface="Calibri"/>
              </a:defRPr>
            </a:lvl6pPr>
            <a:lvl7pPr indent="0" lvl="6" marL="0" marR="0" rtl="0" algn="r">
              <a:spcBef>
                <a:spcPts val="0"/>
              </a:spcBef>
              <a:buNone/>
              <a:defRPr b="0" i="0" sz="1200" u="none" cap="none" strike="noStrike">
                <a:solidFill>
                  <a:srgbClr val="888888"/>
                </a:solidFill>
                <a:latin typeface="Calibri"/>
                <a:ea typeface="Calibri"/>
                <a:cs typeface="Calibri"/>
                <a:sym typeface="Calibri"/>
              </a:defRPr>
            </a:lvl7pPr>
            <a:lvl8pPr indent="0" lvl="7" marL="0" marR="0" rtl="0" algn="r">
              <a:spcBef>
                <a:spcPts val="0"/>
              </a:spcBef>
              <a:buNone/>
              <a:defRPr b="0" i="0" sz="1200" u="none" cap="none" strike="noStrike">
                <a:solidFill>
                  <a:srgbClr val="888888"/>
                </a:solidFill>
                <a:latin typeface="Calibri"/>
                <a:ea typeface="Calibri"/>
                <a:cs typeface="Calibri"/>
                <a:sym typeface="Calibri"/>
              </a:defRPr>
            </a:lvl8pPr>
            <a:lvl9pPr indent="0" lvl="8" marL="0" marR="0" rtl="0" algn="r">
              <a:spcBef>
                <a:spcPts val="0"/>
              </a:spcBef>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image" Target="../media/image6.png"/><Relationship Id="rId4" Type="http://schemas.openxmlformats.org/officeDocument/2006/relationships/hyperlink" Target="mailto:karen.r.lasure@wv.gov" TargetMode="External"/><Relationship Id="rId5" Type="http://schemas.openxmlformats.org/officeDocument/2006/relationships/hyperlink" Target="mailto:kelly.a.bragg@wv.gov"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image" Target="../media/image6.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 Id="rId3" Type="http://schemas.openxmlformats.org/officeDocument/2006/relationships/image" Target="../media/image6.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6.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6.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6.png"/><Relationship Id="rId4" Type="http://schemas.openxmlformats.org/officeDocument/2006/relationships/image" Target="../media/image2.png"/><Relationship Id="rId5" Type="http://schemas.openxmlformats.org/officeDocument/2006/relationships/image" Target="../media/image3.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6.png"/><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6.png"/><Relationship Id="rId4" Type="http://schemas.openxmlformats.org/officeDocument/2006/relationships/hyperlink" Target="https://sepapower.org/resource/west-virginia-regional-microgrids-for-resilience-study/"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6.png"/><Relationship Id="rId4" Type="http://schemas.openxmlformats.org/officeDocument/2006/relationships/image" Target="../media/image5.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image" Target="../media/image6.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3" name="Shape 83"/>
        <p:cNvGrpSpPr/>
        <p:nvPr/>
      </p:nvGrpSpPr>
      <p:grpSpPr>
        <a:xfrm>
          <a:off x="0" y="0"/>
          <a:ext cx="0" cy="0"/>
          <a:chOff x="0" y="0"/>
          <a:chExt cx="0" cy="0"/>
        </a:xfrm>
      </p:grpSpPr>
      <p:sp>
        <p:nvSpPr>
          <p:cNvPr id="84" name="Google Shape;84;p1"/>
          <p:cNvSpPr txBox="1"/>
          <p:nvPr/>
        </p:nvSpPr>
        <p:spPr>
          <a:xfrm>
            <a:off x="4972446" y="5704796"/>
            <a:ext cx="2668551" cy="461665"/>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i="0" lang="en-US" sz="2400" u="none" cap="none" strike="noStrike">
                <a:solidFill>
                  <a:schemeClr val="lt1"/>
                </a:solidFill>
                <a:latin typeface="Calibri"/>
                <a:ea typeface="Calibri"/>
                <a:cs typeface="Calibri"/>
                <a:sym typeface="Calibri"/>
              </a:rPr>
              <a:t>www.energywv.org</a:t>
            </a:r>
            <a:endParaRPr/>
          </a:p>
        </p:txBody>
      </p:sp>
      <p:pic>
        <p:nvPicPr>
          <p:cNvPr id="85" name="Google Shape;85;p1"/>
          <p:cNvPicPr preferRelativeResize="0"/>
          <p:nvPr/>
        </p:nvPicPr>
        <p:blipFill rotWithShape="1">
          <a:blip r:embed="rId3">
            <a:alphaModFix/>
          </a:blip>
          <a:srcRect b="0" l="0" r="0" t="314"/>
          <a:stretch/>
        </p:blipFill>
        <p:spPr>
          <a:xfrm>
            <a:off x="0" y="1"/>
            <a:ext cx="12192000" cy="6911674"/>
          </a:xfrm>
          <a:prstGeom prst="rect">
            <a:avLst/>
          </a:prstGeom>
          <a:noFill/>
          <a:ln>
            <a:noFill/>
          </a:ln>
        </p:spPr>
      </p:pic>
      <p:sp>
        <p:nvSpPr>
          <p:cNvPr id="86" name="Google Shape;86;p1"/>
          <p:cNvSpPr txBox="1"/>
          <p:nvPr/>
        </p:nvSpPr>
        <p:spPr>
          <a:xfrm>
            <a:off x="2427450" y="5262325"/>
            <a:ext cx="6849600" cy="400200"/>
          </a:xfrm>
          <a:prstGeom prst="rect">
            <a:avLst/>
          </a:prstGeom>
          <a:solidFill>
            <a:schemeClr val="lt1"/>
          </a:solidFill>
          <a:ln cap="flat" cmpd="sng" w="9525">
            <a:solidFill>
              <a:schemeClr val="lt1"/>
            </a:solidFill>
            <a:prstDash val="solid"/>
            <a:round/>
            <a:headEnd len="sm" w="sm" type="none"/>
            <a:tailEnd len="sm" w="sm" type="none"/>
          </a:ln>
        </p:spPr>
        <p:txBody>
          <a:bodyPr anchorCtr="0" anchor="t" bIns="91425" lIns="91425" spcFirstLastPara="1" rIns="91425" wrap="square" tIns="91425">
            <a:spAutoFit/>
          </a:bodyPr>
          <a:lstStyle/>
          <a:p>
            <a:pPr indent="0" lvl="0" marL="0" rtl="0" algn="l">
              <a:spcBef>
                <a:spcPts val="0"/>
              </a:spcBef>
              <a:spcAft>
                <a:spcPts val="0"/>
              </a:spcAft>
              <a:buNone/>
            </a:pPr>
            <a:r>
              <a:t/>
            </a:r>
            <a:endParaRPr>
              <a:latin typeface="Calibri"/>
              <a:ea typeface="Calibri"/>
              <a:cs typeface="Calibri"/>
              <a:sym typeface="Calibri"/>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8" name="Shape 158"/>
        <p:cNvGrpSpPr/>
        <p:nvPr/>
      </p:nvGrpSpPr>
      <p:grpSpPr>
        <a:xfrm>
          <a:off x="0" y="0"/>
          <a:ext cx="0" cy="0"/>
          <a:chOff x="0" y="0"/>
          <a:chExt cx="0" cy="0"/>
        </a:xfrm>
      </p:grpSpPr>
      <p:pic>
        <p:nvPicPr>
          <p:cNvPr id="159" name="Google Shape;159;g21b7fd0728f_0_9"/>
          <p:cNvPicPr preferRelativeResize="0"/>
          <p:nvPr/>
        </p:nvPicPr>
        <p:blipFill rotWithShape="1">
          <a:blip r:embed="rId3">
            <a:alphaModFix/>
          </a:blip>
          <a:srcRect b="0" l="0" r="0" t="60298"/>
          <a:stretch/>
        </p:blipFill>
        <p:spPr>
          <a:xfrm>
            <a:off x="-1" y="4951828"/>
            <a:ext cx="12192000" cy="1906173"/>
          </a:xfrm>
          <a:prstGeom prst="rect">
            <a:avLst/>
          </a:prstGeom>
          <a:noFill/>
          <a:ln>
            <a:noFill/>
          </a:ln>
        </p:spPr>
      </p:pic>
      <p:sp>
        <p:nvSpPr>
          <p:cNvPr id="160" name="Google Shape;160;g21b7fd0728f_0_9"/>
          <p:cNvSpPr txBox="1"/>
          <p:nvPr/>
        </p:nvSpPr>
        <p:spPr>
          <a:xfrm>
            <a:off x="1508400" y="2582400"/>
            <a:ext cx="9175200" cy="1693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b="1" lang="en-US" sz="2400" u="sng">
                <a:latin typeface="Calibri"/>
                <a:ea typeface="Calibri"/>
                <a:cs typeface="Calibri"/>
                <a:sym typeface="Calibri"/>
              </a:rPr>
              <a:t>Contact:</a:t>
            </a:r>
            <a:endParaRPr b="1" sz="2400" u="sng">
              <a:latin typeface="Calibri"/>
              <a:ea typeface="Calibri"/>
              <a:cs typeface="Calibri"/>
              <a:sym typeface="Calibri"/>
            </a:endParaRPr>
          </a:p>
          <a:p>
            <a:pPr indent="0" lvl="0" marL="0" rtl="0" algn="l">
              <a:spcBef>
                <a:spcPts val="0"/>
              </a:spcBef>
              <a:spcAft>
                <a:spcPts val="0"/>
              </a:spcAft>
              <a:buNone/>
            </a:pPr>
            <a:r>
              <a:t/>
            </a:r>
            <a:endParaRPr>
              <a:latin typeface="Calibri"/>
              <a:ea typeface="Calibri"/>
              <a:cs typeface="Calibri"/>
              <a:sym typeface="Calibri"/>
            </a:endParaRPr>
          </a:p>
          <a:p>
            <a:pPr indent="0" lvl="0" marL="0" rtl="0" algn="l">
              <a:spcBef>
                <a:spcPts val="0"/>
              </a:spcBef>
              <a:spcAft>
                <a:spcPts val="0"/>
              </a:spcAft>
              <a:buNone/>
            </a:pPr>
            <a:r>
              <a:rPr lang="en-US" sz="3000">
                <a:latin typeface="Calibri"/>
                <a:ea typeface="Calibri"/>
                <a:cs typeface="Calibri"/>
                <a:sym typeface="Calibri"/>
              </a:rPr>
              <a:t>Karen R. Lasure (304) 352-3995, </a:t>
            </a:r>
            <a:r>
              <a:rPr lang="en-US" sz="3000" u="sng">
                <a:solidFill>
                  <a:schemeClr val="hlink"/>
                </a:solidFill>
                <a:latin typeface="Calibri"/>
                <a:ea typeface="Calibri"/>
                <a:cs typeface="Calibri"/>
                <a:sym typeface="Calibri"/>
                <a:hlinkClick r:id="rId4"/>
              </a:rPr>
              <a:t>karen.r.lasure@wv.gov</a:t>
            </a:r>
            <a:endParaRPr sz="3000">
              <a:latin typeface="Calibri"/>
              <a:ea typeface="Calibri"/>
              <a:cs typeface="Calibri"/>
              <a:sym typeface="Calibri"/>
            </a:endParaRPr>
          </a:p>
          <a:p>
            <a:pPr indent="0" lvl="0" marL="0" rtl="0" algn="l">
              <a:spcBef>
                <a:spcPts val="0"/>
              </a:spcBef>
              <a:spcAft>
                <a:spcPts val="0"/>
              </a:spcAft>
              <a:buNone/>
            </a:pPr>
            <a:r>
              <a:rPr lang="en-US" sz="3000">
                <a:latin typeface="Calibri"/>
                <a:ea typeface="Calibri"/>
                <a:cs typeface="Calibri"/>
                <a:sym typeface="Calibri"/>
              </a:rPr>
              <a:t>Kelly A. Bragg (304) 206-8713, </a:t>
            </a:r>
            <a:r>
              <a:rPr lang="en-US" sz="3000" u="sng">
                <a:solidFill>
                  <a:schemeClr val="hlink"/>
                </a:solidFill>
                <a:latin typeface="Calibri"/>
                <a:ea typeface="Calibri"/>
                <a:cs typeface="Calibri"/>
                <a:sym typeface="Calibri"/>
                <a:hlinkClick r:id="rId5"/>
              </a:rPr>
              <a:t>kelly.a.bragg@wv.gov</a:t>
            </a:r>
            <a:endParaRPr sz="3000">
              <a:latin typeface="Calibri"/>
              <a:ea typeface="Calibri"/>
              <a:cs typeface="Calibri"/>
              <a:sym typeface="Calibri"/>
            </a:endParaRPr>
          </a:p>
        </p:txBody>
      </p:sp>
      <p:sp>
        <p:nvSpPr>
          <p:cNvPr id="161" name="Google Shape;161;g21b7fd0728f_0_9"/>
          <p:cNvSpPr txBox="1"/>
          <p:nvPr/>
        </p:nvSpPr>
        <p:spPr>
          <a:xfrm>
            <a:off x="3651600" y="1289400"/>
            <a:ext cx="4888800" cy="12930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b="1" lang="en-US" sz="7200">
                <a:latin typeface="Garamond"/>
                <a:ea typeface="Garamond"/>
                <a:cs typeface="Garamond"/>
                <a:sym typeface="Garamond"/>
              </a:rPr>
              <a:t>Thank you!</a:t>
            </a:r>
            <a:endParaRPr b="1" sz="7200">
              <a:latin typeface="Garamond"/>
              <a:ea typeface="Garamond"/>
              <a:cs typeface="Garamond"/>
              <a:sym typeface="Garamond"/>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5" name="Shape 165"/>
        <p:cNvGrpSpPr/>
        <p:nvPr/>
      </p:nvGrpSpPr>
      <p:grpSpPr>
        <a:xfrm>
          <a:off x="0" y="0"/>
          <a:ext cx="0" cy="0"/>
          <a:chOff x="0" y="0"/>
          <a:chExt cx="0" cy="0"/>
        </a:xfrm>
      </p:grpSpPr>
      <p:pic>
        <p:nvPicPr>
          <p:cNvPr id="166" name="Google Shape;166;g21b7fd0728f_0_17"/>
          <p:cNvPicPr preferRelativeResize="0"/>
          <p:nvPr/>
        </p:nvPicPr>
        <p:blipFill rotWithShape="1">
          <a:blip r:embed="rId3">
            <a:alphaModFix/>
          </a:blip>
          <a:srcRect b="0" l="0" r="0" t="60298"/>
          <a:stretch/>
        </p:blipFill>
        <p:spPr>
          <a:xfrm>
            <a:off x="-1" y="4951828"/>
            <a:ext cx="12192000" cy="1906173"/>
          </a:xfrm>
          <a:prstGeom prst="rect">
            <a:avLst/>
          </a:prstGeom>
          <a:noFill/>
          <a:ln>
            <a:noFill/>
          </a:ln>
        </p:spPr>
      </p:pic>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0" name="Shape 170"/>
        <p:cNvGrpSpPr/>
        <p:nvPr/>
      </p:nvGrpSpPr>
      <p:grpSpPr>
        <a:xfrm>
          <a:off x="0" y="0"/>
          <a:ext cx="0" cy="0"/>
          <a:chOff x="0" y="0"/>
          <a:chExt cx="0" cy="0"/>
        </a:xfrm>
      </p:grpSpPr>
      <p:pic>
        <p:nvPicPr>
          <p:cNvPr id="171" name="Google Shape;171;g21b7fd0728f_0_21"/>
          <p:cNvPicPr preferRelativeResize="0"/>
          <p:nvPr/>
        </p:nvPicPr>
        <p:blipFill rotWithShape="1">
          <a:blip r:embed="rId3">
            <a:alphaModFix/>
          </a:blip>
          <a:srcRect b="0" l="0" r="0" t="60298"/>
          <a:stretch/>
        </p:blipFill>
        <p:spPr>
          <a:xfrm>
            <a:off x="-1" y="4951828"/>
            <a:ext cx="12192000" cy="1906173"/>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0" name="Shape 90"/>
        <p:cNvGrpSpPr/>
        <p:nvPr/>
      </p:nvGrpSpPr>
      <p:grpSpPr>
        <a:xfrm>
          <a:off x="0" y="0"/>
          <a:ext cx="0" cy="0"/>
          <a:chOff x="0" y="0"/>
          <a:chExt cx="0" cy="0"/>
        </a:xfrm>
      </p:grpSpPr>
      <p:pic>
        <p:nvPicPr>
          <p:cNvPr id="91" name="Google Shape;91;p2"/>
          <p:cNvPicPr preferRelativeResize="0"/>
          <p:nvPr/>
        </p:nvPicPr>
        <p:blipFill rotWithShape="1">
          <a:blip r:embed="rId3">
            <a:alphaModFix/>
          </a:blip>
          <a:srcRect b="0" l="0" r="0" t="60297"/>
          <a:stretch/>
        </p:blipFill>
        <p:spPr>
          <a:xfrm>
            <a:off x="-1" y="4951828"/>
            <a:ext cx="12192000" cy="1906172"/>
          </a:xfrm>
          <a:prstGeom prst="rect">
            <a:avLst/>
          </a:prstGeom>
          <a:noFill/>
          <a:ln>
            <a:noFill/>
          </a:ln>
        </p:spPr>
      </p:pic>
      <p:sp>
        <p:nvSpPr>
          <p:cNvPr id="92" name="Google Shape;92;p2"/>
          <p:cNvSpPr txBox="1"/>
          <p:nvPr/>
        </p:nvSpPr>
        <p:spPr>
          <a:xfrm>
            <a:off x="1165050" y="832350"/>
            <a:ext cx="9861900" cy="11697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b="1" lang="en-US" sz="3400">
                <a:solidFill>
                  <a:schemeClr val="dk1"/>
                </a:solidFill>
                <a:latin typeface="Calibri"/>
                <a:ea typeface="Calibri"/>
                <a:cs typeface="Calibri"/>
                <a:sym typeface="Calibri"/>
              </a:rPr>
              <a:t>Bipartisan Infrastructure Law - </a:t>
            </a:r>
            <a:r>
              <a:rPr b="1" lang="en-US" sz="3400" cap="small">
                <a:solidFill>
                  <a:schemeClr val="dk1"/>
                </a:solidFill>
                <a:latin typeface="Calibri"/>
                <a:ea typeface="Calibri"/>
                <a:cs typeface="Calibri"/>
                <a:sym typeface="Calibri"/>
              </a:rPr>
              <a:t>Section 40101(</a:t>
            </a:r>
            <a:r>
              <a:rPr b="1" lang="en-US" sz="3400">
                <a:solidFill>
                  <a:schemeClr val="dk1"/>
                </a:solidFill>
                <a:latin typeface="Calibri"/>
                <a:ea typeface="Calibri"/>
                <a:cs typeface="Calibri"/>
                <a:sym typeface="Calibri"/>
              </a:rPr>
              <a:t>d</a:t>
            </a:r>
            <a:r>
              <a:rPr b="1" lang="en-US" sz="3400" cap="small">
                <a:solidFill>
                  <a:schemeClr val="dk1"/>
                </a:solidFill>
                <a:latin typeface="Calibri"/>
                <a:ea typeface="Calibri"/>
                <a:cs typeface="Calibri"/>
                <a:sym typeface="Calibri"/>
              </a:rPr>
              <a:t>)</a:t>
            </a:r>
            <a:endParaRPr b="1" sz="3400" cap="small">
              <a:solidFill>
                <a:schemeClr val="dk1"/>
              </a:solidFill>
              <a:latin typeface="Calibri"/>
              <a:ea typeface="Calibri"/>
              <a:cs typeface="Calibri"/>
              <a:sym typeface="Calibri"/>
            </a:endParaRPr>
          </a:p>
          <a:p>
            <a:pPr indent="0" lvl="0" marL="0" rtl="0" algn="ctr">
              <a:spcBef>
                <a:spcPts val="0"/>
              </a:spcBef>
              <a:spcAft>
                <a:spcPts val="0"/>
              </a:spcAft>
              <a:buNone/>
            </a:pPr>
            <a:r>
              <a:rPr b="1" lang="en-US" sz="3000" cap="small">
                <a:solidFill>
                  <a:schemeClr val="dk1"/>
                </a:solidFill>
                <a:latin typeface="Calibri"/>
                <a:ea typeface="Calibri"/>
                <a:cs typeface="Calibri"/>
                <a:sym typeface="Calibri"/>
              </a:rPr>
              <a:t>Preventing Outages and Enhancing the Resilience of the Electric Grid</a:t>
            </a:r>
            <a:endParaRPr sz="3000"/>
          </a:p>
        </p:txBody>
      </p:sp>
      <p:sp>
        <p:nvSpPr>
          <p:cNvPr id="93" name="Google Shape;93;p2"/>
          <p:cNvSpPr txBox="1"/>
          <p:nvPr/>
        </p:nvSpPr>
        <p:spPr>
          <a:xfrm>
            <a:off x="3490350" y="2914700"/>
            <a:ext cx="5211300" cy="10158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Clr>
                <a:schemeClr val="dk1"/>
              </a:buClr>
              <a:buSzPts val="1100"/>
              <a:buFont typeface="Arial"/>
              <a:buNone/>
            </a:pPr>
            <a:r>
              <a:rPr b="1" lang="en-US" sz="2700">
                <a:solidFill>
                  <a:schemeClr val="dk1"/>
                </a:solidFill>
                <a:latin typeface="Garamond"/>
                <a:ea typeface="Garamond"/>
                <a:cs typeface="Garamond"/>
                <a:sym typeface="Garamond"/>
              </a:rPr>
              <a:t>West Virginia</a:t>
            </a:r>
            <a:endParaRPr b="1" sz="2700">
              <a:solidFill>
                <a:schemeClr val="dk1"/>
              </a:solidFill>
              <a:latin typeface="Garamond"/>
              <a:ea typeface="Garamond"/>
              <a:cs typeface="Garamond"/>
              <a:sym typeface="Garamond"/>
            </a:endParaRPr>
          </a:p>
          <a:p>
            <a:pPr indent="0" lvl="0" marL="0" rtl="0" algn="ctr">
              <a:spcBef>
                <a:spcPts val="0"/>
              </a:spcBef>
              <a:spcAft>
                <a:spcPts val="0"/>
              </a:spcAft>
              <a:buClr>
                <a:schemeClr val="dk1"/>
              </a:buClr>
              <a:buSzPts val="1100"/>
              <a:buFont typeface="Arial"/>
              <a:buNone/>
            </a:pPr>
            <a:r>
              <a:rPr b="1" lang="en-US" sz="2700">
                <a:solidFill>
                  <a:schemeClr val="dk1"/>
                </a:solidFill>
                <a:latin typeface="Garamond"/>
                <a:ea typeface="Garamond"/>
                <a:cs typeface="Garamond"/>
                <a:sym typeface="Garamond"/>
              </a:rPr>
              <a:t>Microgrid Development Program</a:t>
            </a:r>
            <a:endParaRPr sz="2700">
              <a:latin typeface="Garamond"/>
              <a:ea typeface="Garamond"/>
              <a:cs typeface="Garamond"/>
              <a:sym typeface="Garamond"/>
            </a:endParaRPr>
          </a:p>
        </p:txBody>
      </p:sp>
      <p:sp>
        <p:nvSpPr>
          <p:cNvPr id="94" name="Google Shape;94;p2"/>
          <p:cNvSpPr txBox="1"/>
          <p:nvPr/>
        </p:nvSpPr>
        <p:spPr>
          <a:xfrm>
            <a:off x="3490350" y="4758975"/>
            <a:ext cx="5211300" cy="6156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lang="en-US">
                <a:latin typeface="Calibri"/>
                <a:ea typeface="Calibri"/>
                <a:cs typeface="Calibri"/>
                <a:sym typeface="Calibri"/>
              </a:rPr>
              <a:t>West Virginia Public Energy Authority</a:t>
            </a:r>
            <a:endParaRPr>
              <a:latin typeface="Calibri"/>
              <a:ea typeface="Calibri"/>
              <a:cs typeface="Calibri"/>
              <a:sym typeface="Calibri"/>
            </a:endParaRPr>
          </a:p>
          <a:p>
            <a:pPr indent="0" lvl="0" marL="0" rtl="0" algn="ctr">
              <a:spcBef>
                <a:spcPts val="0"/>
              </a:spcBef>
              <a:spcAft>
                <a:spcPts val="0"/>
              </a:spcAft>
              <a:buNone/>
            </a:pPr>
            <a:r>
              <a:rPr lang="en-US">
                <a:latin typeface="Calibri"/>
                <a:ea typeface="Calibri"/>
                <a:cs typeface="Calibri"/>
                <a:sym typeface="Calibri"/>
              </a:rPr>
              <a:t>March 29, 2023</a:t>
            </a:r>
            <a:endParaRPr>
              <a:latin typeface="Calibri"/>
              <a:ea typeface="Calibri"/>
              <a:cs typeface="Calibri"/>
              <a:sym typeface="Calibri"/>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8" name="Shape 98"/>
        <p:cNvGrpSpPr/>
        <p:nvPr/>
      </p:nvGrpSpPr>
      <p:grpSpPr>
        <a:xfrm>
          <a:off x="0" y="0"/>
          <a:ext cx="0" cy="0"/>
          <a:chOff x="0" y="0"/>
          <a:chExt cx="0" cy="0"/>
        </a:xfrm>
      </p:grpSpPr>
      <p:pic>
        <p:nvPicPr>
          <p:cNvPr id="99" name="Google Shape;99;g227e65486e0_0_8"/>
          <p:cNvPicPr preferRelativeResize="0"/>
          <p:nvPr/>
        </p:nvPicPr>
        <p:blipFill rotWithShape="1">
          <a:blip r:embed="rId3">
            <a:alphaModFix/>
          </a:blip>
          <a:srcRect b="0" l="0" r="0" t="60298"/>
          <a:stretch/>
        </p:blipFill>
        <p:spPr>
          <a:xfrm>
            <a:off x="-1" y="4951828"/>
            <a:ext cx="12192000" cy="1906173"/>
          </a:xfrm>
          <a:prstGeom prst="rect">
            <a:avLst/>
          </a:prstGeom>
          <a:noFill/>
          <a:ln>
            <a:noFill/>
          </a:ln>
        </p:spPr>
      </p:pic>
      <p:sp>
        <p:nvSpPr>
          <p:cNvPr id="100" name="Google Shape;100;g227e65486e0_0_8"/>
          <p:cNvSpPr txBox="1"/>
          <p:nvPr/>
        </p:nvSpPr>
        <p:spPr>
          <a:xfrm>
            <a:off x="2904600" y="5970600"/>
            <a:ext cx="6382800" cy="7389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b="1" lang="en-US" sz="3600">
                <a:solidFill>
                  <a:schemeClr val="lt1"/>
                </a:solidFill>
                <a:latin typeface="Calibri"/>
                <a:ea typeface="Calibri"/>
                <a:cs typeface="Calibri"/>
                <a:sym typeface="Calibri"/>
              </a:rPr>
              <a:t>Applications</a:t>
            </a:r>
            <a:r>
              <a:rPr b="1" lang="en-US" sz="3600">
                <a:solidFill>
                  <a:schemeClr val="lt1"/>
                </a:solidFill>
                <a:latin typeface="Calibri"/>
                <a:ea typeface="Calibri"/>
                <a:cs typeface="Calibri"/>
                <a:sym typeface="Calibri"/>
              </a:rPr>
              <a:t> due: May 31, 2023</a:t>
            </a:r>
            <a:endParaRPr b="1" sz="3600">
              <a:solidFill>
                <a:schemeClr val="lt1"/>
              </a:solidFill>
              <a:latin typeface="Calibri"/>
              <a:ea typeface="Calibri"/>
              <a:cs typeface="Calibri"/>
              <a:sym typeface="Calibri"/>
            </a:endParaRPr>
          </a:p>
        </p:txBody>
      </p:sp>
      <p:sp>
        <p:nvSpPr>
          <p:cNvPr id="101" name="Google Shape;101;g227e65486e0_0_8"/>
          <p:cNvSpPr txBox="1"/>
          <p:nvPr/>
        </p:nvSpPr>
        <p:spPr>
          <a:xfrm>
            <a:off x="292900" y="590550"/>
            <a:ext cx="11899200" cy="5694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b="1" lang="en-US" sz="2500">
                <a:latin typeface="Calibri"/>
                <a:ea typeface="Calibri"/>
                <a:cs typeface="Calibri"/>
                <a:sym typeface="Calibri"/>
              </a:rPr>
              <a:t>Objective:</a:t>
            </a:r>
            <a:r>
              <a:rPr lang="en-US" sz="2500">
                <a:latin typeface="Calibri"/>
                <a:ea typeface="Calibri"/>
                <a:cs typeface="Calibri"/>
                <a:sym typeface="Calibri"/>
              </a:rPr>
              <a:t> </a:t>
            </a:r>
            <a:r>
              <a:rPr lang="en-US" sz="2500" u="sng">
                <a:latin typeface="Calibri"/>
                <a:ea typeface="Calibri"/>
                <a:cs typeface="Calibri"/>
                <a:sym typeface="Calibri"/>
              </a:rPr>
              <a:t>To im</a:t>
            </a:r>
            <a:r>
              <a:rPr lang="en-US" sz="2500">
                <a:latin typeface="Calibri"/>
                <a:ea typeface="Calibri"/>
                <a:cs typeface="Calibri"/>
                <a:sym typeface="Calibri"/>
              </a:rPr>
              <a:t>p</a:t>
            </a:r>
            <a:r>
              <a:rPr lang="en-US" sz="2500" u="sng">
                <a:latin typeface="Calibri"/>
                <a:ea typeface="Calibri"/>
                <a:cs typeface="Calibri"/>
                <a:sym typeface="Calibri"/>
              </a:rPr>
              <a:t>rove the resilience of the electric </a:t>
            </a:r>
            <a:r>
              <a:rPr lang="en-US" sz="2500">
                <a:latin typeface="Calibri"/>
                <a:ea typeface="Calibri"/>
                <a:cs typeface="Calibri"/>
                <a:sym typeface="Calibri"/>
              </a:rPr>
              <a:t>g</a:t>
            </a:r>
            <a:r>
              <a:rPr lang="en-US" sz="2500" u="sng">
                <a:latin typeface="Calibri"/>
                <a:ea typeface="Calibri"/>
                <a:cs typeface="Calibri"/>
                <a:sym typeface="Calibri"/>
              </a:rPr>
              <a:t>rid a</a:t>
            </a:r>
            <a:r>
              <a:rPr lang="en-US" sz="2500">
                <a:latin typeface="Calibri"/>
                <a:ea typeface="Calibri"/>
                <a:cs typeface="Calibri"/>
                <a:sym typeface="Calibri"/>
              </a:rPr>
              <a:t>g</a:t>
            </a:r>
            <a:r>
              <a:rPr lang="en-US" sz="2500" u="sng">
                <a:latin typeface="Calibri"/>
                <a:ea typeface="Calibri"/>
                <a:cs typeface="Calibri"/>
                <a:sym typeface="Calibri"/>
              </a:rPr>
              <a:t>ainst disru</a:t>
            </a:r>
            <a:r>
              <a:rPr lang="en-US" sz="2500">
                <a:latin typeface="Calibri"/>
                <a:ea typeface="Calibri"/>
                <a:cs typeface="Calibri"/>
                <a:sym typeface="Calibri"/>
              </a:rPr>
              <a:t>p</a:t>
            </a:r>
            <a:r>
              <a:rPr lang="en-US" sz="2500" u="sng">
                <a:latin typeface="Calibri"/>
                <a:ea typeface="Calibri"/>
                <a:cs typeface="Calibri"/>
                <a:sym typeface="Calibri"/>
              </a:rPr>
              <a:t>tive events through</a:t>
            </a:r>
            <a:r>
              <a:rPr lang="en-US" sz="2500">
                <a:latin typeface="Calibri"/>
                <a:ea typeface="Calibri"/>
                <a:cs typeface="Calibri"/>
                <a:sym typeface="Calibri"/>
              </a:rPr>
              <a:t>:</a:t>
            </a:r>
            <a:endParaRPr sz="2500">
              <a:latin typeface="Calibri"/>
              <a:ea typeface="Calibri"/>
              <a:cs typeface="Calibri"/>
              <a:sym typeface="Calibri"/>
            </a:endParaRPr>
          </a:p>
        </p:txBody>
      </p:sp>
      <p:sp>
        <p:nvSpPr>
          <p:cNvPr id="102" name="Google Shape;102;g227e65486e0_0_8"/>
          <p:cNvSpPr txBox="1"/>
          <p:nvPr/>
        </p:nvSpPr>
        <p:spPr>
          <a:xfrm>
            <a:off x="891263" y="2157321"/>
            <a:ext cx="8633400" cy="5541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US" sz="2400">
                <a:latin typeface="Calibri"/>
                <a:ea typeface="Calibri"/>
                <a:cs typeface="Calibri"/>
                <a:sym typeface="Calibri"/>
              </a:rPr>
              <a:t>d</a:t>
            </a:r>
            <a:r>
              <a:rPr lang="en-US" sz="2400">
                <a:latin typeface="Calibri"/>
                <a:ea typeface="Calibri"/>
                <a:cs typeface="Calibri"/>
                <a:sym typeface="Calibri"/>
              </a:rPr>
              <a:t>) undergrounding electrical equipment</a:t>
            </a:r>
            <a:endParaRPr sz="2400">
              <a:latin typeface="Calibri"/>
              <a:ea typeface="Calibri"/>
              <a:cs typeface="Calibri"/>
              <a:sym typeface="Calibri"/>
            </a:endParaRPr>
          </a:p>
        </p:txBody>
      </p:sp>
      <p:sp>
        <p:nvSpPr>
          <p:cNvPr id="103" name="Google Shape;103;g227e65486e0_0_8"/>
          <p:cNvSpPr txBox="1"/>
          <p:nvPr/>
        </p:nvSpPr>
        <p:spPr>
          <a:xfrm>
            <a:off x="916525" y="1352513"/>
            <a:ext cx="10770900" cy="5541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US" sz="2400">
                <a:latin typeface="Calibri"/>
                <a:ea typeface="Calibri"/>
                <a:cs typeface="Calibri"/>
                <a:sym typeface="Calibri"/>
              </a:rPr>
              <a:t>b) fire-resistant technologies and fire prevention systems</a:t>
            </a:r>
            <a:endParaRPr sz="2400">
              <a:latin typeface="Calibri"/>
              <a:ea typeface="Calibri"/>
              <a:cs typeface="Calibri"/>
              <a:sym typeface="Calibri"/>
            </a:endParaRPr>
          </a:p>
        </p:txBody>
      </p:sp>
      <p:sp>
        <p:nvSpPr>
          <p:cNvPr id="104" name="Google Shape;104;g227e65486e0_0_8"/>
          <p:cNvSpPr txBox="1"/>
          <p:nvPr/>
        </p:nvSpPr>
        <p:spPr>
          <a:xfrm>
            <a:off x="916525" y="990750"/>
            <a:ext cx="8633400" cy="5541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US" sz="2400">
                <a:latin typeface="Calibri"/>
                <a:ea typeface="Calibri"/>
                <a:cs typeface="Calibri"/>
                <a:sym typeface="Calibri"/>
              </a:rPr>
              <a:t>a) weatherization technologies, equipment</a:t>
            </a:r>
            <a:endParaRPr sz="2400">
              <a:latin typeface="Calibri"/>
              <a:ea typeface="Calibri"/>
              <a:cs typeface="Calibri"/>
              <a:sym typeface="Calibri"/>
            </a:endParaRPr>
          </a:p>
        </p:txBody>
      </p:sp>
      <p:sp>
        <p:nvSpPr>
          <p:cNvPr id="105" name="Google Shape;105;g227e65486e0_0_8"/>
          <p:cNvSpPr txBox="1"/>
          <p:nvPr/>
        </p:nvSpPr>
        <p:spPr>
          <a:xfrm>
            <a:off x="916525" y="1752725"/>
            <a:ext cx="8633400" cy="5541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US" sz="2400">
                <a:latin typeface="Calibri"/>
                <a:ea typeface="Calibri"/>
                <a:cs typeface="Calibri"/>
                <a:sym typeface="Calibri"/>
              </a:rPr>
              <a:t>c</a:t>
            </a:r>
            <a:r>
              <a:rPr lang="en-US" sz="2400">
                <a:latin typeface="Calibri"/>
                <a:ea typeface="Calibri"/>
                <a:cs typeface="Calibri"/>
                <a:sym typeface="Calibri"/>
              </a:rPr>
              <a:t>) monitoring and control technologies</a:t>
            </a:r>
            <a:endParaRPr sz="2400">
              <a:latin typeface="Calibri"/>
              <a:ea typeface="Calibri"/>
              <a:cs typeface="Calibri"/>
              <a:sym typeface="Calibri"/>
            </a:endParaRPr>
          </a:p>
        </p:txBody>
      </p:sp>
      <p:sp>
        <p:nvSpPr>
          <p:cNvPr id="106" name="Google Shape;106;g227e65486e0_0_8"/>
          <p:cNvSpPr txBox="1"/>
          <p:nvPr/>
        </p:nvSpPr>
        <p:spPr>
          <a:xfrm>
            <a:off x="916525" y="2921738"/>
            <a:ext cx="8633400" cy="5541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US" sz="2400">
                <a:latin typeface="Calibri"/>
                <a:ea typeface="Calibri"/>
                <a:cs typeface="Calibri"/>
                <a:sym typeface="Calibri"/>
              </a:rPr>
              <a:t>f</a:t>
            </a:r>
            <a:r>
              <a:rPr lang="en-US" sz="2400">
                <a:latin typeface="Calibri"/>
                <a:ea typeface="Calibri"/>
                <a:cs typeface="Calibri"/>
                <a:sym typeface="Calibri"/>
              </a:rPr>
              <a:t>) relocation of power lines; reconductoring</a:t>
            </a:r>
            <a:endParaRPr sz="2400">
              <a:latin typeface="Calibri"/>
              <a:ea typeface="Calibri"/>
              <a:cs typeface="Calibri"/>
              <a:sym typeface="Calibri"/>
            </a:endParaRPr>
          </a:p>
        </p:txBody>
      </p:sp>
      <p:sp>
        <p:nvSpPr>
          <p:cNvPr id="107" name="Google Shape;107;g227e65486e0_0_8"/>
          <p:cNvSpPr txBox="1"/>
          <p:nvPr/>
        </p:nvSpPr>
        <p:spPr>
          <a:xfrm>
            <a:off x="916525" y="2515288"/>
            <a:ext cx="8633400" cy="5541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US" sz="2400">
                <a:latin typeface="Calibri"/>
                <a:ea typeface="Calibri"/>
                <a:cs typeface="Calibri"/>
                <a:sym typeface="Calibri"/>
              </a:rPr>
              <a:t>e</a:t>
            </a:r>
            <a:r>
              <a:rPr lang="en-US" sz="2400">
                <a:latin typeface="Calibri"/>
                <a:ea typeface="Calibri"/>
                <a:cs typeface="Calibri"/>
                <a:sym typeface="Calibri"/>
              </a:rPr>
              <a:t>) utility pole management</a:t>
            </a:r>
            <a:endParaRPr sz="2400">
              <a:latin typeface="Calibri"/>
              <a:ea typeface="Calibri"/>
              <a:cs typeface="Calibri"/>
              <a:sym typeface="Calibri"/>
            </a:endParaRPr>
          </a:p>
        </p:txBody>
      </p:sp>
      <p:sp>
        <p:nvSpPr>
          <p:cNvPr id="108" name="Google Shape;108;g227e65486e0_0_8"/>
          <p:cNvSpPr txBox="1"/>
          <p:nvPr/>
        </p:nvSpPr>
        <p:spPr>
          <a:xfrm>
            <a:off x="916525" y="3716588"/>
            <a:ext cx="9137100" cy="5541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b="1" lang="en-US" sz="2400">
                <a:latin typeface="Calibri"/>
                <a:ea typeface="Calibri"/>
                <a:cs typeface="Calibri"/>
                <a:sym typeface="Calibri"/>
              </a:rPr>
              <a:t>h</a:t>
            </a:r>
            <a:r>
              <a:rPr b="1" lang="en-US" sz="2400">
                <a:latin typeface="Calibri"/>
                <a:ea typeface="Calibri"/>
                <a:cs typeface="Calibri"/>
                <a:sym typeface="Calibri"/>
              </a:rPr>
              <a:t>) microgrids; battery-storage subcomponents</a:t>
            </a:r>
            <a:endParaRPr b="1" sz="2400">
              <a:latin typeface="Calibri"/>
              <a:ea typeface="Calibri"/>
              <a:cs typeface="Calibri"/>
              <a:sym typeface="Calibri"/>
            </a:endParaRPr>
          </a:p>
        </p:txBody>
      </p:sp>
      <p:sp>
        <p:nvSpPr>
          <p:cNvPr id="109" name="Google Shape;109;g227e65486e0_0_8"/>
          <p:cNvSpPr txBox="1"/>
          <p:nvPr/>
        </p:nvSpPr>
        <p:spPr>
          <a:xfrm>
            <a:off x="916525" y="3315100"/>
            <a:ext cx="8633400" cy="5541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US" sz="2400">
                <a:latin typeface="Calibri"/>
                <a:ea typeface="Calibri"/>
                <a:cs typeface="Calibri"/>
                <a:sym typeface="Calibri"/>
              </a:rPr>
              <a:t>g</a:t>
            </a:r>
            <a:r>
              <a:rPr lang="en-US" sz="2400">
                <a:latin typeface="Calibri"/>
                <a:ea typeface="Calibri"/>
                <a:cs typeface="Calibri"/>
                <a:sym typeface="Calibri"/>
              </a:rPr>
              <a:t>) vegetation and fuel-load management</a:t>
            </a:r>
            <a:endParaRPr sz="2400">
              <a:latin typeface="Calibri"/>
              <a:ea typeface="Calibri"/>
              <a:cs typeface="Calibri"/>
              <a:sym typeface="Calibri"/>
            </a:endParaRPr>
          </a:p>
        </p:txBody>
      </p:sp>
      <p:sp>
        <p:nvSpPr>
          <p:cNvPr id="110" name="Google Shape;110;g227e65486e0_0_8"/>
          <p:cNvSpPr txBox="1"/>
          <p:nvPr/>
        </p:nvSpPr>
        <p:spPr>
          <a:xfrm>
            <a:off x="916525" y="4116800"/>
            <a:ext cx="8633400" cy="5541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US" sz="2400">
                <a:latin typeface="Calibri"/>
                <a:ea typeface="Calibri"/>
                <a:cs typeface="Calibri"/>
                <a:sym typeface="Calibri"/>
              </a:rPr>
              <a:t>i</a:t>
            </a:r>
            <a:r>
              <a:rPr lang="en-US" sz="2400">
                <a:latin typeface="Calibri"/>
                <a:ea typeface="Calibri"/>
                <a:cs typeface="Calibri"/>
                <a:sym typeface="Calibri"/>
              </a:rPr>
              <a:t>) adaptive protection technologies</a:t>
            </a:r>
            <a:endParaRPr sz="2400">
              <a:latin typeface="Calibri"/>
              <a:ea typeface="Calibri"/>
              <a:cs typeface="Calibri"/>
              <a:sym typeface="Calibri"/>
            </a:endParaRPr>
          </a:p>
        </p:txBody>
      </p:sp>
      <p:sp>
        <p:nvSpPr>
          <p:cNvPr id="111" name="Google Shape;111;g227e65486e0_0_8"/>
          <p:cNvSpPr txBox="1"/>
          <p:nvPr/>
        </p:nvSpPr>
        <p:spPr>
          <a:xfrm>
            <a:off x="916525" y="4516988"/>
            <a:ext cx="8633400" cy="5541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US" sz="2400">
                <a:latin typeface="Calibri"/>
                <a:ea typeface="Calibri"/>
                <a:cs typeface="Calibri"/>
                <a:sym typeface="Calibri"/>
              </a:rPr>
              <a:t>j</a:t>
            </a:r>
            <a:r>
              <a:rPr lang="en-US" sz="2400">
                <a:latin typeface="Calibri"/>
                <a:ea typeface="Calibri"/>
                <a:cs typeface="Calibri"/>
                <a:sym typeface="Calibri"/>
              </a:rPr>
              <a:t>) advanced modeling technologies</a:t>
            </a:r>
            <a:endParaRPr sz="2400">
              <a:latin typeface="Calibri"/>
              <a:ea typeface="Calibri"/>
              <a:cs typeface="Calibri"/>
              <a:sym typeface="Calibri"/>
            </a:endParaRPr>
          </a:p>
        </p:txBody>
      </p:sp>
      <p:sp>
        <p:nvSpPr>
          <p:cNvPr id="112" name="Google Shape;112;g227e65486e0_0_8"/>
          <p:cNvSpPr txBox="1"/>
          <p:nvPr/>
        </p:nvSpPr>
        <p:spPr>
          <a:xfrm>
            <a:off x="916525" y="4918500"/>
            <a:ext cx="8633400" cy="5541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US" sz="2400">
                <a:latin typeface="Calibri"/>
                <a:ea typeface="Calibri"/>
                <a:cs typeface="Calibri"/>
                <a:sym typeface="Calibri"/>
              </a:rPr>
              <a:t>k</a:t>
            </a:r>
            <a:r>
              <a:rPr lang="en-US" sz="2400">
                <a:latin typeface="Calibri"/>
                <a:ea typeface="Calibri"/>
                <a:cs typeface="Calibri"/>
                <a:sym typeface="Calibri"/>
              </a:rPr>
              <a:t>) system hardening</a:t>
            </a:r>
            <a:endParaRPr sz="2400">
              <a:latin typeface="Calibri"/>
              <a:ea typeface="Calibri"/>
              <a:cs typeface="Calibri"/>
              <a:sym typeface="Calibri"/>
            </a:endParaRPr>
          </a:p>
        </p:txBody>
      </p:sp>
      <p:sp>
        <p:nvSpPr>
          <p:cNvPr id="113" name="Google Shape;113;g227e65486e0_0_8"/>
          <p:cNvSpPr txBox="1"/>
          <p:nvPr/>
        </p:nvSpPr>
        <p:spPr>
          <a:xfrm>
            <a:off x="916525" y="5320000"/>
            <a:ext cx="10195500" cy="5541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US" sz="2400">
                <a:latin typeface="Calibri"/>
                <a:ea typeface="Calibri"/>
                <a:cs typeface="Calibri"/>
                <a:sym typeface="Calibri"/>
              </a:rPr>
              <a:t>l</a:t>
            </a:r>
            <a:r>
              <a:rPr lang="en-US" sz="2400">
                <a:latin typeface="Calibri"/>
                <a:ea typeface="Calibri"/>
                <a:cs typeface="Calibri"/>
                <a:sym typeface="Calibri"/>
              </a:rPr>
              <a:t>) conductor and underground cable replacement</a:t>
            </a:r>
            <a:endParaRPr sz="2400">
              <a:latin typeface="Calibri"/>
              <a:ea typeface="Calibri"/>
              <a:cs typeface="Calibri"/>
              <a:sym typeface="Calibri"/>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7" name="Shape 117"/>
        <p:cNvGrpSpPr/>
        <p:nvPr/>
      </p:nvGrpSpPr>
      <p:grpSpPr>
        <a:xfrm>
          <a:off x="0" y="0"/>
          <a:ext cx="0" cy="0"/>
          <a:chOff x="0" y="0"/>
          <a:chExt cx="0" cy="0"/>
        </a:xfrm>
      </p:grpSpPr>
      <p:pic>
        <p:nvPicPr>
          <p:cNvPr id="118" name="Google Shape;118;g227e65486e0_0_24"/>
          <p:cNvPicPr preferRelativeResize="0"/>
          <p:nvPr/>
        </p:nvPicPr>
        <p:blipFill rotWithShape="1">
          <a:blip r:embed="rId3">
            <a:alphaModFix/>
          </a:blip>
          <a:srcRect b="0" l="0" r="0" t="60298"/>
          <a:stretch/>
        </p:blipFill>
        <p:spPr>
          <a:xfrm>
            <a:off x="-1" y="4951828"/>
            <a:ext cx="12192000" cy="1906173"/>
          </a:xfrm>
          <a:prstGeom prst="rect">
            <a:avLst/>
          </a:prstGeom>
          <a:noFill/>
          <a:ln>
            <a:noFill/>
          </a:ln>
        </p:spPr>
      </p:pic>
      <p:pic>
        <p:nvPicPr>
          <p:cNvPr id="119" name="Google Shape;119;g227e65486e0_0_24"/>
          <p:cNvPicPr preferRelativeResize="0"/>
          <p:nvPr/>
        </p:nvPicPr>
        <p:blipFill>
          <a:blip r:embed="rId4">
            <a:alphaModFix/>
          </a:blip>
          <a:stretch>
            <a:fillRect/>
          </a:stretch>
        </p:blipFill>
        <p:spPr>
          <a:xfrm>
            <a:off x="1382725" y="1434050"/>
            <a:ext cx="2457450" cy="3114675"/>
          </a:xfrm>
          <a:prstGeom prst="rect">
            <a:avLst/>
          </a:prstGeom>
          <a:noFill/>
          <a:ln>
            <a:noFill/>
          </a:ln>
        </p:spPr>
      </p:pic>
      <p:pic>
        <p:nvPicPr>
          <p:cNvPr id="120" name="Google Shape;120;g227e65486e0_0_24"/>
          <p:cNvPicPr preferRelativeResize="0"/>
          <p:nvPr/>
        </p:nvPicPr>
        <p:blipFill>
          <a:blip r:embed="rId5">
            <a:alphaModFix/>
          </a:blip>
          <a:stretch>
            <a:fillRect/>
          </a:stretch>
        </p:blipFill>
        <p:spPr>
          <a:xfrm>
            <a:off x="4307025" y="1443575"/>
            <a:ext cx="6915150" cy="3095625"/>
          </a:xfrm>
          <a:prstGeom prst="rect">
            <a:avLst/>
          </a:prstGeom>
          <a:noFill/>
          <a:ln>
            <a:noFill/>
          </a:ln>
        </p:spPr>
      </p:pic>
      <p:sp>
        <p:nvSpPr>
          <p:cNvPr id="121" name="Google Shape;121;g227e65486e0_0_24"/>
          <p:cNvSpPr txBox="1"/>
          <p:nvPr/>
        </p:nvSpPr>
        <p:spPr>
          <a:xfrm>
            <a:off x="2904600" y="5970600"/>
            <a:ext cx="6382800" cy="7389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b="1" lang="en-US" sz="3600">
                <a:solidFill>
                  <a:schemeClr val="lt1"/>
                </a:solidFill>
                <a:latin typeface="Calibri"/>
                <a:ea typeface="Calibri"/>
                <a:cs typeface="Calibri"/>
                <a:sym typeface="Calibri"/>
              </a:rPr>
              <a:t>Energy efficiency first priority</a:t>
            </a:r>
            <a:endParaRPr b="1" sz="3600">
              <a:solidFill>
                <a:schemeClr val="lt1"/>
              </a:solidFill>
              <a:latin typeface="Calibri"/>
              <a:ea typeface="Calibri"/>
              <a:cs typeface="Calibri"/>
              <a:sym typeface="Calibri"/>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5" name="Shape 125"/>
        <p:cNvGrpSpPr/>
        <p:nvPr/>
      </p:nvGrpSpPr>
      <p:grpSpPr>
        <a:xfrm>
          <a:off x="0" y="0"/>
          <a:ext cx="0" cy="0"/>
          <a:chOff x="0" y="0"/>
          <a:chExt cx="0" cy="0"/>
        </a:xfrm>
      </p:grpSpPr>
      <p:pic>
        <p:nvPicPr>
          <p:cNvPr id="126" name="Google Shape;126;g227e1cb026d_0_9"/>
          <p:cNvPicPr preferRelativeResize="0"/>
          <p:nvPr/>
        </p:nvPicPr>
        <p:blipFill rotWithShape="1">
          <a:blip r:embed="rId3">
            <a:alphaModFix/>
          </a:blip>
          <a:srcRect b="0" l="0" r="0" t="60298"/>
          <a:stretch/>
        </p:blipFill>
        <p:spPr>
          <a:xfrm>
            <a:off x="-1" y="4951828"/>
            <a:ext cx="12192000" cy="1906173"/>
          </a:xfrm>
          <a:prstGeom prst="rect">
            <a:avLst/>
          </a:prstGeom>
          <a:noFill/>
          <a:ln>
            <a:noFill/>
          </a:ln>
        </p:spPr>
      </p:pic>
      <p:pic>
        <p:nvPicPr>
          <p:cNvPr id="127" name="Google Shape;127;g227e1cb026d_0_9"/>
          <p:cNvPicPr preferRelativeResize="0"/>
          <p:nvPr/>
        </p:nvPicPr>
        <p:blipFill>
          <a:blip r:embed="rId4">
            <a:alphaModFix/>
          </a:blip>
          <a:stretch>
            <a:fillRect/>
          </a:stretch>
        </p:blipFill>
        <p:spPr>
          <a:xfrm>
            <a:off x="3476625" y="2216175"/>
            <a:ext cx="5238750" cy="3371850"/>
          </a:xfrm>
          <a:prstGeom prst="rect">
            <a:avLst/>
          </a:prstGeom>
          <a:noFill/>
          <a:ln>
            <a:noFill/>
          </a:ln>
        </p:spPr>
      </p:pic>
      <p:sp>
        <p:nvSpPr>
          <p:cNvPr id="128" name="Google Shape;128;g227e1cb026d_0_9"/>
          <p:cNvSpPr txBox="1"/>
          <p:nvPr/>
        </p:nvSpPr>
        <p:spPr>
          <a:xfrm>
            <a:off x="662550" y="283100"/>
            <a:ext cx="10866900" cy="17856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Clr>
                <a:schemeClr val="dk1"/>
              </a:buClr>
              <a:buSzPts val="1100"/>
              <a:buFont typeface="Arial"/>
              <a:buNone/>
            </a:pPr>
            <a:r>
              <a:rPr lang="en-US" sz="2600">
                <a:solidFill>
                  <a:schemeClr val="dk1"/>
                </a:solidFill>
                <a:latin typeface="Garamond"/>
                <a:ea typeface="Garamond"/>
                <a:cs typeface="Garamond"/>
                <a:sym typeface="Garamond"/>
              </a:rPr>
              <a:t>A </a:t>
            </a:r>
            <a:r>
              <a:rPr b="1" lang="en-US" sz="2600">
                <a:solidFill>
                  <a:schemeClr val="dk1"/>
                </a:solidFill>
                <a:latin typeface="Garamond"/>
                <a:ea typeface="Garamond"/>
                <a:cs typeface="Garamond"/>
                <a:sym typeface="Garamond"/>
              </a:rPr>
              <a:t>microgrid</a:t>
            </a:r>
            <a:r>
              <a:rPr lang="en-US" sz="2600">
                <a:solidFill>
                  <a:schemeClr val="dk1"/>
                </a:solidFill>
                <a:latin typeface="Garamond"/>
                <a:ea typeface="Garamond"/>
                <a:cs typeface="Garamond"/>
                <a:sym typeface="Garamond"/>
              </a:rPr>
              <a:t> is a group of interconnected loads and distributed energy resources (DERs) within clearly defined electrical boundaries that acts as a single controllable entity with respect to the grid. A microgrid can connect to and disconnect from the grid to enable it to operate in both grid-connected or island mode.</a:t>
            </a:r>
            <a:endParaRPr sz="2800">
              <a:latin typeface="Calibri"/>
              <a:ea typeface="Calibri"/>
              <a:cs typeface="Calibri"/>
              <a:sym typeface="Calibri"/>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2" name="Shape 132"/>
        <p:cNvGrpSpPr/>
        <p:nvPr/>
      </p:nvGrpSpPr>
      <p:grpSpPr>
        <a:xfrm>
          <a:off x="0" y="0"/>
          <a:ext cx="0" cy="0"/>
          <a:chOff x="0" y="0"/>
          <a:chExt cx="0" cy="0"/>
        </a:xfrm>
      </p:grpSpPr>
      <p:pic>
        <p:nvPicPr>
          <p:cNvPr id="133" name="Google Shape;133;p3"/>
          <p:cNvPicPr preferRelativeResize="0"/>
          <p:nvPr/>
        </p:nvPicPr>
        <p:blipFill rotWithShape="1">
          <a:blip r:embed="rId3">
            <a:alphaModFix/>
          </a:blip>
          <a:srcRect b="0" l="0" r="0" t="60297"/>
          <a:stretch/>
        </p:blipFill>
        <p:spPr>
          <a:xfrm>
            <a:off x="-1" y="4951828"/>
            <a:ext cx="12192000" cy="1906172"/>
          </a:xfrm>
          <a:prstGeom prst="rect">
            <a:avLst/>
          </a:prstGeom>
          <a:noFill/>
          <a:ln>
            <a:noFill/>
          </a:ln>
        </p:spPr>
      </p:pic>
      <p:sp>
        <p:nvSpPr>
          <p:cNvPr id="134" name="Google Shape;134;p3"/>
          <p:cNvSpPr txBox="1"/>
          <p:nvPr/>
        </p:nvSpPr>
        <p:spPr>
          <a:xfrm>
            <a:off x="1006800" y="760000"/>
            <a:ext cx="10178400" cy="4617600"/>
          </a:xfrm>
          <a:prstGeom prst="rect">
            <a:avLst/>
          </a:prstGeom>
          <a:noFill/>
          <a:ln>
            <a:noFill/>
          </a:ln>
        </p:spPr>
        <p:txBody>
          <a:bodyPr anchorCtr="0" anchor="t" bIns="91425" lIns="91425" spcFirstLastPara="1" rIns="91425" wrap="square" tIns="91425">
            <a:spAutoFit/>
          </a:bodyPr>
          <a:lstStyle/>
          <a:p>
            <a:pPr indent="0" lvl="0" marL="228600" rtl="0" algn="l">
              <a:spcBef>
                <a:spcPts val="0"/>
              </a:spcBef>
              <a:spcAft>
                <a:spcPts val="1000"/>
              </a:spcAft>
              <a:buNone/>
            </a:pPr>
            <a:r>
              <a:rPr lang="en-US" sz="2400">
                <a:solidFill>
                  <a:schemeClr val="dk1"/>
                </a:solidFill>
                <a:latin typeface="Calibri"/>
                <a:ea typeface="Calibri"/>
                <a:cs typeface="Calibri"/>
                <a:sym typeface="Calibri"/>
              </a:rPr>
              <a:t>The “West Virginia Microgrid Development Program” (WVMDP) will allow WVOE, in consultation with stakeholders including the West Virginia Emergency Management Division (WVEMD) to increase resilience in many regions of West Virginia to ensure residents have efficient, appropriately cooled/heated building(s) capable of providing electricity - even during outages - and a safe haven during natural hazards including floods, extreme cold and winter storms, wind, landslides, tornadoes, extreme heat, mine subsidence, earthquakes, karst, wildfires, and hurricanes. (Smart Electric Power Alliance [SEPA] natural hazards list, p. 18, “West Virginia Regional Microgrids for Resilience Study,” September 2022, </a:t>
            </a:r>
            <a:r>
              <a:rPr lang="en-US" sz="2400" u="sng">
                <a:solidFill>
                  <a:srgbClr val="1155CC"/>
                </a:solidFill>
                <a:latin typeface="Calibri"/>
                <a:ea typeface="Calibri"/>
                <a:cs typeface="Calibri"/>
                <a:sym typeface="Calibri"/>
                <a:hlinkClick r:id="rId4">
                  <a:extLst>
                    <a:ext uri="{A12FA001-AC4F-418D-AE19-62706E023703}">
                      <ahyp:hlinkClr val="tx"/>
                    </a:ext>
                  </a:extLst>
                </a:hlinkClick>
              </a:rPr>
              <a:t>https://sepapower.org/resource/west-virginia-regional-microgrids-for-resilience-study/</a:t>
            </a:r>
            <a:r>
              <a:rPr lang="en-US" sz="2400">
                <a:solidFill>
                  <a:schemeClr val="dk1"/>
                </a:solidFill>
                <a:latin typeface="Calibri"/>
                <a:ea typeface="Calibri"/>
                <a:cs typeface="Calibri"/>
                <a:sym typeface="Calibri"/>
              </a:rPr>
              <a:t>, referred to throughout as “the study.”)</a:t>
            </a:r>
            <a:endParaRPr sz="2700"/>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8" name="Shape 138"/>
        <p:cNvGrpSpPr/>
        <p:nvPr/>
      </p:nvGrpSpPr>
      <p:grpSpPr>
        <a:xfrm>
          <a:off x="0" y="0"/>
          <a:ext cx="0" cy="0"/>
          <a:chOff x="0" y="0"/>
          <a:chExt cx="0" cy="0"/>
        </a:xfrm>
      </p:grpSpPr>
      <p:pic>
        <p:nvPicPr>
          <p:cNvPr id="139" name="Google Shape;139;p4"/>
          <p:cNvPicPr preferRelativeResize="0"/>
          <p:nvPr/>
        </p:nvPicPr>
        <p:blipFill rotWithShape="1">
          <a:blip r:embed="rId3">
            <a:alphaModFix/>
          </a:blip>
          <a:srcRect b="0" l="0" r="0" t="60297"/>
          <a:stretch/>
        </p:blipFill>
        <p:spPr>
          <a:xfrm>
            <a:off x="-1" y="4951828"/>
            <a:ext cx="12192000" cy="1906172"/>
          </a:xfrm>
          <a:prstGeom prst="rect">
            <a:avLst/>
          </a:prstGeom>
          <a:noFill/>
          <a:ln>
            <a:noFill/>
          </a:ln>
        </p:spPr>
      </p:pic>
      <p:pic>
        <p:nvPicPr>
          <p:cNvPr id="140" name="Google Shape;140;p4"/>
          <p:cNvPicPr preferRelativeResize="0"/>
          <p:nvPr/>
        </p:nvPicPr>
        <p:blipFill>
          <a:blip r:embed="rId4">
            <a:alphaModFix/>
          </a:blip>
          <a:stretch>
            <a:fillRect/>
          </a:stretch>
        </p:blipFill>
        <p:spPr>
          <a:xfrm>
            <a:off x="2019400" y="57163"/>
            <a:ext cx="8153200" cy="6134075"/>
          </a:xfrm>
          <a:prstGeom prst="rect">
            <a:avLst/>
          </a:prstGeom>
          <a:noFill/>
          <a:ln>
            <a:noFill/>
          </a:ln>
        </p:spPr>
      </p:pic>
      <p:sp>
        <p:nvSpPr>
          <p:cNvPr id="141" name="Google Shape;141;p4"/>
          <p:cNvSpPr/>
          <p:nvPr/>
        </p:nvSpPr>
        <p:spPr>
          <a:xfrm>
            <a:off x="4116600" y="29950"/>
            <a:ext cx="3935700" cy="425100"/>
          </a:xfrm>
          <a:prstGeom prst="rect">
            <a:avLst/>
          </a:prstGeom>
          <a:solidFill>
            <a:schemeClr val="lt1"/>
          </a:solidFill>
          <a:ln cap="flat" cmpd="sng" w="9525">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5" name="Shape 145"/>
        <p:cNvGrpSpPr/>
        <p:nvPr/>
      </p:nvGrpSpPr>
      <p:grpSpPr>
        <a:xfrm>
          <a:off x="0" y="0"/>
          <a:ext cx="0" cy="0"/>
          <a:chOff x="0" y="0"/>
          <a:chExt cx="0" cy="0"/>
        </a:xfrm>
      </p:grpSpPr>
      <p:pic>
        <p:nvPicPr>
          <p:cNvPr id="146" name="Google Shape;146;g227e65486e0_0_15"/>
          <p:cNvPicPr preferRelativeResize="0"/>
          <p:nvPr/>
        </p:nvPicPr>
        <p:blipFill rotWithShape="1">
          <a:blip r:embed="rId3">
            <a:alphaModFix/>
          </a:blip>
          <a:srcRect b="0" l="0" r="0" t="60298"/>
          <a:stretch/>
        </p:blipFill>
        <p:spPr>
          <a:xfrm>
            <a:off x="-1" y="4951828"/>
            <a:ext cx="12192000" cy="1906173"/>
          </a:xfrm>
          <a:prstGeom prst="rect">
            <a:avLst/>
          </a:prstGeom>
          <a:noFill/>
          <a:ln>
            <a:noFill/>
          </a:ln>
        </p:spPr>
      </p:pic>
      <p:sp>
        <p:nvSpPr>
          <p:cNvPr id="147" name="Google Shape;147;g227e65486e0_0_15"/>
          <p:cNvSpPr txBox="1"/>
          <p:nvPr/>
        </p:nvSpPr>
        <p:spPr>
          <a:xfrm>
            <a:off x="545400" y="258500"/>
            <a:ext cx="11101200" cy="5464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b="1" lang="en-US" sz="3600" u="sng">
                <a:latin typeface="Garamond"/>
                <a:ea typeface="Garamond"/>
                <a:cs typeface="Garamond"/>
                <a:sym typeface="Garamond"/>
              </a:rPr>
              <a:t>Consultations with</a:t>
            </a:r>
            <a:endParaRPr b="1" sz="3600" u="sng">
              <a:latin typeface="Garamond"/>
              <a:ea typeface="Garamond"/>
              <a:cs typeface="Garamond"/>
              <a:sym typeface="Garamond"/>
            </a:endParaRPr>
          </a:p>
          <a:p>
            <a:pPr indent="-457200" lvl="0" marL="457200" rtl="0" algn="l">
              <a:spcBef>
                <a:spcPts val="0"/>
              </a:spcBef>
              <a:spcAft>
                <a:spcPts val="0"/>
              </a:spcAft>
              <a:buSzPts val="3600"/>
              <a:buFont typeface="Garamond"/>
              <a:buChar char="●"/>
            </a:pPr>
            <a:r>
              <a:rPr lang="en-US" sz="3600">
                <a:latin typeface="Garamond"/>
                <a:ea typeface="Garamond"/>
                <a:cs typeface="Garamond"/>
                <a:sym typeface="Garamond"/>
              </a:rPr>
              <a:t>WV Department of Economic Development</a:t>
            </a:r>
            <a:endParaRPr sz="3600">
              <a:latin typeface="Garamond"/>
              <a:ea typeface="Garamond"/>
              <a:cs typeface="Garamond"/>
              <a:sym typeface="Garamond"/>
            </a:endParaRPr>
          </a:p>
          <a:p>
            <a:pPr indent="-457200" lvl="0" marL="457200" rtl="0" algn="l">
              <a:spcBef>
                <a:spcPts val="0"/>
              </a:spcBef>
              <a:spcAft>
                <a:spcPts val="0"/>
              </a:spcAft>
              <a:buSzPts val="3600"/>
              <a:buFont typeface="Garamond"/>
              <a:buChar char="●"/>
            </a:pPr>
            <a:r>
              <a:rPr lang="en-US" sz="3600">
                <a:latin typeface="Garamond"/>
                <a:ea typeface="Garamond"/>
                <a:cs typeface="Garamond"/>
                <a:sym typeface="Garamond"/>
              </a:rPr>
              <a:t>AEP</a:t>
            </a:r>
            <a:endParaRPr sz="3600">
              <a:latin typeface="Garamond"/>
              <a:ea typeface="Garamond"/>
              <a:cs typeface="Garamond"/>
              <a:sym typeface="Garamond"/>
            </a:endParaRPr>
          </a:p>
          <a:p>
            <a:pPr indent="-457200" lvl="0" marL="457200" rtl="0" algn="l">
              <a:spcBef>
                <a:spcPts val="0"/>
              </a:spcBef>
              <a:spcAft>
                <a:spcPts val="0"/>
              </a:spcAft>
              <a:buSzPts val="3600"/>
              <a:buFont typeface="Garamond"/>
              <a:buChar char="●"/>
            </a:pPr>
            <a:r>
              <a:rPr lang="en-US" sz="3600">
                <a:latin typeface="Garamond"/>
                <a:ea typeface="Garamond"/>
                <a:cs typeface="Garamond"/>
                <a:sym typeface="Garamond"/>
              </a:rPr>
              <a:t>MonPower</a:t>
            </a:r>
            <a:endParaRPr sz="3600">
              <a:latin typeface="Garamond"/>
              <a:ea typeface="Garamond"/>
              <a:cs typeface="Garamond"/>
              <a:sym typeface="Garamond"/>
            </a:endParaRPr>
          </a:p>
          <a:p>
            <a:pPr indent="0" lvl="0" marL="0" rtl="0" algn="l">
              <a:spcBef>
                <a:spcPts val="0"/>
              </a:spcBef>
              <a:spcAft>
                <a:spcPts val="0"/>
              </a:spcAft>
              <a:buNone/>
            </a:pPr>
            <a:r>
              <a:t/>
            </a:r>
            <a:endParaRPr sz="1900">
              <a:latin typeface="Garamond"/>
              <a:ea typeface="Garamond"/>
              <a:cs typeface="Garamond"/>
              <a:sym typeface="Garamond"/>
            </a:endParaRPr>
          </a:p>
          <a:p>
            <a:pPr indent="0" lvl="0" marL="0" rtl="0" algn="l">
              <a:spcBef>
                <a:spcPts val="0"/>
              </a:spcBef>
              <a:spcAft>
                <a:spcPts val="0"/>
              </a:spcAft>
              <a:buNone/>
            </a:pPr>
            <a:r>
              <a:rPr b="1" lang="en-US" sz="3600" u="sng">
                <a:latin typeface="Garamond"/>
                <a:ea typeface="Garamond"/>
                <a:cs typeface="Garamond"/>
                <a:sym typeface="Garamond"/>
              </a:rPr>
              <a:t>To </a:t>
            </a:r>
            <a:r>
              <a:rPr b="1" lang="en-US" sz="3600">
                <a:latin typeface="Garamond"/>
                <a:ea typeface="Garamond"/>
                <a:cs typeface="Garamond"/>
                <a:sym typeface="Garamond"/>
              </a:rPr>
              <a:t>p</a:t>
            </a:r>
            <a:r>
              <a:rPr b="1" lang="en-US" sz="3600" u="sng">
                <a:latin typeface="Garamond"/>
                <a:ea typeface="Garamond"/>
                <a:cs typeface="Garamond"/>
                <a:sym typeface="Garamond"/>
              </a:rPr>
              <a:t>rioritize list</a:t>
            </a:r>
            <a:endParaRPr b="1" sz="3600" u="sng">
              <a:latin typeface="Garamond"/>
              <a:ea typeface="Garamond"/>
              <a:cs typeface="Garamond"/>
              <a:sym typeface="Garamond"/>
            </a:endParaRPr>
          </a:p>
          <a:p>
            <a:pPr indent="-457200" lvl="0" marL="457200" rtl="0" algn="l">
              <a:spcBef>
                <a:spcPts val="0"/>
              </a:spcBef>
              <a:spcAft>
                <a:spcPts val="0"/>
              </a:spcAft>
              <a:buSzPts val="3600"/>
              <a:buFont typeface="Garamond"/>
              <a:buChar char="●"/>
            </a:pPr>
            <a:r>
              <a:rPr lang="en-US" sz="3600">
                <a:latin typeface="Garamond"/>
                <a:ea typeface="Garamond"/>
                <a:cs typeface="Garamond"/>
                <a:sym typeface="Garamond"/>
              </a:rPr>
              <a:t>~$4 million annually for five years</a:t>
            </a:r>
            <a:endParaRPr sz="3600">
              <a:latin typeface="Garamond"/>
              <a:ea typeface="Garamond"/>
              <a:cs typeface="Garamond"/>
              <a:sym typeface="Garamond"/>
            </a:endParaRPr>
          </a:p>
          <a:p>
            <a:pPr indent="-457200" lvl="0" marL="457200" rtl="0" algn="l">
              <a:spcBef>
                <a:spcPts val="0"/>
              </a:spcBef>
              <a:spcAft>
                <a:spcPts val="0"/>
              </a:spcAft>
              <a:buSzPts val="3600"/>
              <a:buFont typeface="Garamond"/>
              <a:buChar char="●"/>
            </a:pPr>
            <a:r>
              <a:rPr lang="en-US" sz="3600">
                <a:latin typeface="Garamond"/>
                <a:ea typeface="Garamond"/>
                <a:cs typeface="Garamond"/>
                <a:sym typeface="Garamond"/>
              </a:rPr>
              <a:t>Perform energy efficiency assessments/retrofits</a:t>
            </a:r>
            <a:endParaRPr sz="3600">
              <a:latin typeface="Garamond"/>
              <a:ea typeface="Garamond"/>
              <a:cs typeface="Garamond"/>
              <a:sym typeface="Garamond"/>
            </a:endParaRPr>
          </a:p>
          <a:p>
            <a:pPr indent="-457200" lvl="0" marL="457200" rtl="0" algn="l">
              <a:spcBef>
                <a:spcPts val="0"/>
              </a:spcBef>
              <a:spcAft>
                <a:spcPts val="0"/>
              </a:spcAft>
              <a:buSzPts val="3600"/>
              <a:buFont typeface="Garamond"/>
              <a:buChar char="●"/>
            </a:pPr>
            <a:r>
              <a:rPr lang="en-US" sz="3600">
                <a:latin typeface="Garamond"/>
                <a:ea typeface="Garamond"/>
                <a:cs typeface="Garamond"/>
                <a:sym typeface="Garamond"/>
              </a:rPr>
              <a:t>Perform solar assessments</a:t>
            </a:r>
            <a:endParaRPr sz="3600">
              <a:latin typeface="Garamond"/>
              <a:ea typeface="Garamond"/>
              <a:cs typeface="Garamond"/>
              <a:sym typeface="Garamond"/>
            </a:endParaRPr>
          </a:p>
          <a:p>
            <a:pPr indent="-457200" lvl="0" marL="457200" rtl="0" algn="l">
              <a:spcBef>
                <a:spcPts val="0"/>
              </a:spcBef>
              <a:spcAft>
                <a:spcPts val="0"/>
              </a:spcAft>
              <a:buSzPts val="3600"/>
              <a:buFont typeface="Garamond"/>
              <a:buChar char="●"/>
            </a:pPr>
            <a:r>
              <a:rPr lang="en-US" sz="3600">
                <a:latin typeface="Garamond"/>
                <a:ea typeface="Garamond"/>
                <a:cs typeface="Garamond"/>
                <a:sym typeface="Garamond"/>
              </a:rPr>
              <a:t>Perform storage assessments/retrofits</a:t>
            </a:r>
            <a:endParaRPr sz="3600">
              <a:latin typeface="Garamond"/>
              <a:ea typeface="Garamond"/>
              <a:cs typeface="Garamond"/>
              <a:sym typeface="Garamond"/>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1" name="Shape 151"/>
        <p:cNvGrpSpPr/>
        <p:nvPr/>
      </p:nvGrpSpPr>
      <p:grpSpPr>
        <a:xfrm>
          <a:off x="0" y="0"/>
          <a:ext cx="0" cy="0"/>
          <a:chOff x="0" y="0"/>
          <a:chExt cx="0" cy="0"/>
        </a:xfrm>
      </p:grpSpPr>
      <p:pic>
        <p:nvPicPr>
          <p:cNvPr id="152" name="Google Shape;152;g22818e104f7_0_6"/>
          <p:cNvPicPr preferRelativeResize="0"/>
          <p:nvPr/>
        </p:nvPicPr>
        <p:blipFill rotWithShape="1">
          <a:blip r:embed="rId3">
            <a:alphaModFix/>
          </a:blip>
          <a:srcRect b="0" l="0" r="0" t="60298"/>
          <a:stretch/>
        </p:blipFill>
        <p:spPr>
          <a:xfrm>
            <a:off x="-1" y="4951828"/>
            <a:ext cx="12192000" cy="1906173"/>
          </a:xfrm>
          <a:prstGeom prst="rect">
            <a:avLst/>
          </a:prstGeom>
          <a:noFill/>
          <a:ln>
            <a:noFill/>
          </a:ln>
        </p:spPr>
      </p:pic>
      <p:sp>
        <p:nvSpPr>
          <p:cNvPr id="153" name="Google Shape;153;g22818e104f7_0_6"/>
          <p:cNvSpPr txBox="1"/>
          <p:nvPr/>
        </p:nvSpPr>
        <p:spPr>
          <a:xfrm>
            <a:off x="623900" y="2835850"/>
            <a:ext cx="10435500" cy="5541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US" sz="2400">
                <a:latin typeface="Calibri"/>
                <a:ea typeface="Calibri"/>
                <a:cs typeface="Calibri"/>
                <a:sym typeface="Calibri"/>
              </a:rPr>
              <a:t>https://storymaps.arcgis.com/collections/575f313f08f847e4bab271953947d212</a:t>
            </a:r>
            <a:endParaRPr sz="2400">
              <a:latin typeface="Calibri"/>
              <a:ea typeface="Calibri"/>
              <a:cs typeface="Calibri"/>
              <a:sym typeface="Calibri"/>
            </a:endParaRPr>
          </a:p>
        </p:txBody>
      </p:sp>
      <p:sp>
        <p:nvSpPr>
          <p:cNvPr id="154" name="Google Shape;154;g22818e104f7_0_6"/>
          <p:cNvSpPr txBox="1"/>
          <p:nvPr/>
        </p:nvSpPr>
        <p:spPr>
          <a:xfrm>
            <a:off x="1466300" y="746875"/>
            <a:ext cx="8750700" cy="1884000"/>
          </a:xfrm>
          <a:prstGeom prst="rect">
            <a:avLst/>
          </a:prstGeom>
          <a:noFill/>
          <a:ln>
            <a:noFill/>
          </a:ln>
        </p:spPr>
        <p:txBody>
          <a:bodyPr anchorCtr="0" anchor="t" bIns="91425" lIns="91425" spcFirstLastPara="1" rIns="91425" wrap="square" tIns="91425">
            <a:spAutoFit/>
          </a:bodyPr>
          <a:lstStyle/>
          <a:p>
            <a:pPr indent="0" lvl="0" marL="0" rtl="0" algn="ctr">
              <a:lnSpc>
                <a:spcPct val="120000"/>
              </a:lnSpc>
              <a:spcBef>
                <a:spcPts val="0"/>
              </a:spcBef>
              <a:spcAft>
                <a:spcPts val="0"/>
              </a:spcAft>
              <a:buNone/>
            </a:pPr>
            <a:r>
              <a:rPr b="1" lang="en-US" sz="2300">
                <a:solidFill>
                  <a:srgbClr val="223A6F"/>
                </a:solidFill>
                <a:highlight>
                  <a:srgbClr val="FFFFFF"/>
                </a:highlight>
              </a:rPr>
              <a:t>West Virginia Regional Microgrids for Resilience Study</a:t>
            </a:r>
            <a:endParaRPr b="1" sz="2300">
              <a:solidFill>
                <a:srgbClr val="223A6F"/>
              </a:solidFill>
              <a:highlight>
                <a:srgbClr val="FFFFFF"/>
              </a:highlight>
            </a:endParaRPr>
          </a:p>
          <a:p>
            <a:pPr indent="0" lvl="0" marL="0" rtl="0" algn="ctr">
              <a:lnSpc>
                <a:spcPct val="165000"/>
              </a:lnSpc>
              <a:spcBef>
                <a:spcPts val="1000"/>
              </a:spcBef>
              <a:spcAft>
                <a:spcPts val="0"/>
              </a:spcAft>
              <a:buNone/>
            </a:pPr>
            <a:r>
              <a:rPr lang="en-US" sz="1100">
                <a:solidFill>
                  <a:srgbClr val="222222"/>
                </a:solidFill>
                <a:highlight>
                  <a:srgbClr val="FFFFFF"/>
                </a:highlight>
              </a:rPr>
              <a:t>A deeper dive into geospatial evaluation of resilience needs across the state.</a:t>
            </a:r>
            <a:endParaRPr sz="1100">
              <a:solidFill>
                <a:srgbClr val="222222"/>
              </a:solidFill>
              <a:highlight>
                <a:srgbClr val="FFFFFF"/>
              </a:highlight>
            </a:endParaRPr>
          </a:p>
          <a:p>
            <a:pPr indent="0" lvl="0" marL="0" rtl="0" algn="ctr">
              <a:lnSpc>
                <a:spcPct val="165000"/>
              </a:lnSpc>
              <a:spcBef>
                <a:spcPts val="2900"/>
              </a:spcBef>
              <a:spcAft>
                <a:spcPts val="0"/>
              </a:spcAft>
              <a:buNone/>
            </a:pPr>
            <a:r>
              <a:rPr lang="en-US" sz="1100">
                <a:solidFill>
                  <a:srgbClr val="222222"/>
                </a:solidFill>
                <a:highlight>
                  <a:srgbClr val="FFFFFF"/>
                </a:highlight>
              </a:rPr>
              <a:t>Smart Electric Power Alliance, September 2022</a:t>
            </a:r>
            <a:endParaRPr sz="1100">
              <a:solidFill>
                <a:srgbClr val="222222"/>
              </a:solidFill>
              <a:highlight>
                <a:srgbClr val="FFFFFF"/>
              </a:highlight>
            </a:endParaRPr>
          </a:p>
          <a:p>
            <a:pPr indent="0" lvl="0" marL="0" rtl="0" algn="l">
              <a:spcBef>
                <a:spcPts val="0"/>
              </a:spcBef>
              <a:spcAft>
                <a:spcPts val="0"/>
              </a:spcAft>
              <a:buNone/>
            </a:pPr>
            <a:r>
              <a:t/>
            </a:r>
            <a:endParaRPr>
              <a:latin typeface="Calibri"/>
              <a:ea typeface="Calibri"/>
              <a:cs typeface="Calibri"/>
              <a:sym typeface="Calibri"/>
            </a:endParaRPr>
          </a:p>
        </p:txBody>
      </p:sp>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2021-02-24T14:12:39Z</dcterms:created>
  <dc:creator>Bailey, Tiffany J</dc:creator>
</cp:coreProperties>
</file>